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04" r:id="rId2"/>
    <p:sldId id="413" r:id="rId3"/>
    <p:sldId id="319" r:id="rId4"/>
    <p:sldId id="298" r:id="rId5"/>
    <p:sldId id="30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8A288-3914-404E-97B8-505E284DA41F}" type="datetimeFigureOut">
              <a:rPr lang="en-GB" smtClean="0"/>
              <a:t>10/03/2023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BA300-A33A-4B24-B260-269B42A36393}" type="slidenum">
              <a:rPr lang="en-GB" smtClean="0"/>
              <a:t>‹#›</a:t>
            </a:fld>
            <a:endParaRPr lang="en-GB" dirty="0"/>
          </a:p>
        </p:txBody>
      </p:sp>
    </p:spTree>
    <p:extLst>
      <p:ext uri="{BB962C8B-B14F-4D97-AF65-F5344CB8AC3E}">
        <p14:creationId xmlns:p14="http://schemas.microsoft.com/office/powerpoint/2010/main" val="115398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31C2-B581-43FF-98D3-8D1BE85744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73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31C2-B581-43FF-98D3-8D1BE85744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66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9D90-6353-4D98-8603-0426EE7F4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551E97-C779-442A-B203-79D55F79C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BB588E-C4DD-4E51-99A3-8A8F24D34B4F}"/>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5" name="Footer Placeholder 4">
            <a:extLst>
              <a:ext uri="{FF2B5EF4-FFF2-40B4-BE49-F238E27FC236}">
                <a16:creationId xmlns:a16="http://schemas.microsoft.com/office/drawing/2014/main" id="{6C076655-935C-4DAB-8F87-F1C1973491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4A9955A-966C-43B4-AD7A-299FA777F627}"/>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8" name="Picture 7">
            <a:extLst>
              <a:ext uri="{FF2B5EF4-FFF2-40B4-BE49-F238E27FC236}">
                <a16:creationId xmlns:a16="http://schemas.microsoft.com/office/drawing/2014/main" id="{B4A89D5C-0D7A-4F26-85D9-C4A8848F493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87872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200D-D855-4905-ABA4-5E1563331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181861-5CB6-4247-A237-C648423A8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0EB1A-1B37-48CE-B145-588D6F02DB26}"/>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5" name="Footer Placeholder 4">
            <a:extLst>
              <a:ext uri="{FF2B5EF4-FFF2-40B4-BE49-F238E27FC236}">
                <a16:creationId xmlns:a16="http://schemas.microsoft.com/office/drawing/2014/main" id="{27150025-5E3B-4D2B-A2DB-DBDC0F9208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6C97731-2E27-450C-9606-34D6F16DF9FD}"/>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BA13D9B6-FF8A-4CE1-BEF2-91E673B52B9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53866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D3577-71A2-4D2A-A1E4-18D6CA03E5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42D5C0-C556-48CE-8A67-E9F3B22E0C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4FE02-DC2E-4535-81CD-76F8F0334CE9}"/>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5" name="Footer Placeholder 4">
            <a:extLst>
              <a:ext uri="{FF2B5EF4-FFF2-40B4-BE49-F238E27FC236}">
                <a16:creationId xmlns:a16="http://schemas.microsoft.com/office/drawing/2014/main" id="{27447D2C-9A99-43BA-B2AE-E9ECE1CDE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49A8AE6-BCEC-49E9-ABBB-B098B122C3FC}"/>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C3BE4314-BE52-462A-9555-D557514CB46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37261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270-8C28-4DF3-A1BE-1B768C5209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57AC2-8FB7-4530-8265-3B9B50334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19269-6FD2-4285-AE67-2A466F5125A8}"/>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5" name="Footer Placeholder 4">
            <a:extLst>
              <a:ext uri="{FF2B5EF4-FFF2-40B4-BE49-F238E27FC236}">
                <a16:creationId xmlns:a16="http://schemas.microsoft.com/office/drawing/2014/main" id="{8373E651-F0CA-496F-A936-5538BE6443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963AD0-A34A-42D9-A86B-8F5D09D22D16}"/>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5AD73B05-8BBB-425B-8780-95626CA0A94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30950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C22-9A09-4D3A-A6F4-CCCE3E1B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D74862-F2C5-4816-84F2-174FEA8F0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ED457-0EA9-4E45-89DB-06C344999F17}"/>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5" name="Footer Placeholder 4">
            <a:extLst>
              <a:ext uri="{FF2B5EF4-FFF2-40B4-BE49-F238E27FC236}">
                <a16:creationId xmlns:a16="http://schemas.microsoft.com/office/drawing/2014/main" id="{E8148CE1-BB90-4D60-A552-3BBDA0BA02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B8BDBB-01FB-4CF7-B70C-A18D95841886}"/>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E3BC8E17-2C9E-4F7A-8586-6D332265C56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6025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C3BB-1746-488E-8FFD-18DC799BD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51BD3-5898-4DFD-9BDB-C6E1E1287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7B8041-8BE8-4DD4-B173-DC987882A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3D1C3A-9A15-4F54-A7D9-CF93A5E11E8F}"/>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6" name="Footer Placeholder 5">
            <a:extLst>
              <a:ext uri="{FF2B5EF4-FFF2-40B4-BE49-F238E27FC236}">
                <a16:creationId xmlns:a16="http://schemas.microsoft.com/office/drawing/2014/main" id="{CAFBD746-6F02-4B3A-8270-3A4E87BF7C3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97AB93B-670F-40A0-A153-82DA1431657C}"/>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8" name="Picture 7">
            <a:extLst>
              <a:ext uri="{FF2B5EF4-FFF2-40B4-BE49-F238E27FC236}">
                <a16:creationId xmlns:a16="http://schemas.microsoft.com/office/drawing/2014/main" id="{6E2241B0-8EF7-4DB8-9986-1E5C6C80C21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99412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CBD-80BA-41AD-9837-0A297ABFD0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0829A-DA13-40DF-9C26-AF0950991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4955E-6EB4-4B40-A54D-E5FCAD2DEC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34645-E1B8-407A-B662-9D19B3CF1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47228-71D7-4A35-A23D-FC4FDC1EE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8D3D4D-04E7-48B1-9710-EBF95AD1F8FC}"/>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8" name="Footer Placeholder 7">
            <a:extLst>
              <a:ext uri="{FF2B5EF4-FFF2-40B4-BE49-F238E27FC236}">
                <a16:creationId xmlns:a16="http://schemas.microsoft.com/office/drawing/2014/main" id="{D2667719-5D09-4E09-B3FD-A1AEA9E84B1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18EE642-14D5-40F6-A20E-A45E4A963F78}"/>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10" name="Picture 9">
            <a:extLst>
              <a:ext uri="{FF2B5EF4-FFF2-40B4-BE49-F238E27FC236}">
                <a16:creationId xmlns:a16="http://schemas.microsoft.com/office/drawing/2014/main" id="{41C72F2D-AC6A-40AD-9232-E5277EBC439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43513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3834-46D5-4EC7-B013-F9F07DAB16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F51427-4A10-4E7B-85FC-FD1628F266FF}"/>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4" name="Footer Placeholder 3">
            <a:extLst>
              <a:ext uri="{FF2B5EF4-FFF2-40B4-BE49-F238E27FC236}">
                <a16:creationId xmlns:a16="http://schemas.microsoft.com/office/drawing/2014/main" id="{6263BF4F-44FE-4582-8AEE-46BCEBBA1AC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AEB8C61-B705-468C-85C2-60DE1B8C29E1}"/>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6" name="Picture 5">
            <a:extLst>
              <a:ext uri="{FF2B5EF4-FFF2-40B4-BE49-F238E27FC236}">
                <a16:creationId xmlns:a16="http://schemas.microsoft.com/office/drawing/2014/main" id="{D923512A-09D0-411C-B2B5-824FB1FA8FC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68281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53360-BB54-4A9E-89A1-CA1AB0FB1B65}"/>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3" name="Footer Placeholder 2">
            <a:extLst>
              <a:ext uri="{FF2B5EF4-FFF2-40B4-BE49-F238E27FC236}">
                <a16:creationId xmlns:a16="http://schemas.microsoft.com/office/drawing/2014/main" id="{FCB525BE-E11C-43B4-8597-B7864919853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B30DD5B-EFCF-43FE-93A3-2240AEC498DE}"/>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5" name="Picture 4">
            <a:extLst>
              <a:ext uri="{FF2B5EF4-FFF2-40B4-BE49-F238E27FC236}">
                <a16:creationId xmlns:a16="http://schemas.microsoft.com/office/drawing/2014/main" id="{D238593D-791D-4E33-978B-CF99B2B1691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9223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4440-236B-4F0A-9CDF-210C10E14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1A418B-9F6A-411E-ACF0-E4CEE11B2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8EFF62-B908-4A1B-819C-BFA92ED6A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EC326-13B2-46F1-914B-7FF87F9BC20F}"/>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6" name="Footer Placeholder 5">
            <a:extLst>
              <a:ext uri="{FF2B5EF4-FFF2-40B4-BE49-F238E27FC236}">
                <a16:creationId xmlns:a16="http://schemas.microsoft.com/office/drawing/2014/main" id="{C3440A65-EBBC-47A7-8811-B4799A95A7B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E5DA22-1AF1-4EE5-A641-72C9BF6F4509}"/>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8" name="Picture 7">
            <a:extLst>
              <a:ext uri="{FF2B5EF4-FFF2-40B4-BE49-F238E27FC236}">
                <a16:creationId xmlns:a16="http://schemas.microsoft.com/office/drawing/2014/main" id="{FD365563-2B2A-49B7-8095-AAB9B7CC30B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64188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439-0497-4BCD-A37B-E6AF67819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A0A0AA-FA7F-4CFE-9DC1-2EA359A9C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5395210C-6837-43ED-B967-A27E58A6F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B1272-3E87-49FA-8A24-B8B78978CF98}"/>
              </a:ext>
            </a:extLst>
          </p:cNvPr>
          <p:cNvSpPr>
            <a:spLocks noGrp="1"/>
          </p:cNvSpPr>
          <p:nvPr>
            <p:ph type="dt" sz="half" idx="10"/>
          </p:nvPr>
        </p:nvSpPr>
        <p:spPr/>
        <p:txBody>
          <a:bodyPr/>
          <a:lstStyle/>
          <a:p>
            <a:fld id="{450CE5C3-E188-4E7D-ABD8-8B92D85F961A}" type="datetimeFigureOut">
              <a:rPr lang="en-GB" smtClean="0"/>
              <a:t>10/03/2023</a:t>
            </a:fld>
            <a:endParaRPr lang="en-GB" dirty="0"/>
          </a:p>
        </p:txBody>
      </p:sp>
      <p:sp>
        <p:nvSpPr>
          <p:cNvPr id="6" name="Footer Placeholder 5">
            <a:extLst>
              <a:ext uri="{FF2B5EF4-FFF2-40B4-BE49-F238E27FC236}">
                <a16:creationId xmlns:a16="http://schemas.microsoft.com/office/drawing/2014/main" id="{F8840D9B-DF79-4B17-A987-17D91D19485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5055D4-EF63-4C9A-8D27-E5C4B663F4D3}"/>
              </a:ext>
            </a:extLst>
          </p:cNvPr>
          <p:cNvSpPr>
            <a:spLocks noGrp="1"/>
          </p:cNvSpPr>
          <p:nvPr>
            <p:ph type="sldNum" sz="quarter" idx="12"/>
          </p:nvPr>
        </p:nvSpPr>
        <p:spPr/>
        <p:txBody>
          <a:bodyPr/>
          <a:lstStyle/>
          <a:p>
            <a:fld id="{614C903F-AB8D-41ED-9A58-E8573749D6CD}" type="slidenum">
              <a:rPr lang="en-GB" smtClean="0"/>
              <a:t>‹#›</a:t>
            </a:fld>
            <a:endParaRPr lang="en-GB" dirty="0"/>
          </a:p>
        </p:txBody>
      </p:sp>
      <p:pic>
        <p:nvPicPr>
          <p:cNvPr id="8" name="Picture 7">
            <a:extLst>
              <a:ext uri="{FF2B5EF4-FFF2-40B4-BE49-F238E27FC236}">
                <a16:creationId xmlns:a16="http://schemas.microsoft.com/office/drawing/2014/main" id="{8CFDC64D-838D-4DA5-AA58-872A9CBB7A8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404879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F4D21-12DB-4400-A0C6-504BF0B8D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EE6962-5FBB-48A0-ABC8-DBCEBDB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EFE19-AD11-4339-B036-CE99CB154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CE5C3-E188-4E7D-ABD8-8B92D85F961A}" type="datetimeFigureOut">
              <a:rPr lang="en-GB" smtClean="0"/>
              <a:t>10/03/2023</a:t>
            </a:fld>
            <a:endParaRPr lang="en-GB" dirty="0"/>
          </a:p>
        </p:txBody>
      </p:sp>
      <p:sp>
        <p:nvSpPr>
          <p:cNvPr id="5" name="Footer Placeholder 4">
            <a:extLst>
              <a:ext uri="{FF2B5EF4-FFF2-40B4-BE49-F238E27FC236}">
                <a16:creationId xmlns:a16="http://schemas.microsoft.com/office/drawing/2014/main" id="{6CDA2437-94DA-4086-8F04-AE2D009BA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1AE08D7-40B0-478F-B4F1-F298884DC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903F-AB8D-41ED-9A58-E8573749D6CD}" type="slidenum">
              <a:rPr lang="en-GB" smtClean="0"/>
              <a:t>‹#›</a:t>
            </a:fld>
            <a:endParaRPr lang="en-GB" dirty="0"/>
          </a:p>
        </p:txBody>
      </p:sp>
      <p:pic>
        <p:nvPicPr>
          <p:cNvPr id="7" name="Picture 6">
            <a:extLst>
              <a:ext uri="{FF2B5EF4-FFF2-40B4-BE49-F238E27FC236}">
                <a16:creationId xmlns:a16="http://schemas.microsoft.com/office/drawing/2014/main" id="{806751C8-7B79-490C-9917-69235D0B53D2}"/>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pic>
        <p:nvPicPr>
          <p:cNvPr id="8" name="Picture 7">
            <a:extLst>
              <a:ext uri="{FF2B5EF4-FFF2-40B4-BE49-F238E27FC236}">
                <a16:creationId xmlns:a16="http://schemas.microsoft.com/office/drawing/2014/main" id="{009545E2-05BA-434B-BACA-73F0D2A5607F}"/>
              </a:ext>
            </a:extLst>
          </p:cNvPr>
          <p:cNvPicPr>
            <a:picLocks noChangeAspect="1"/>
          </p:cNvPicPr>
          <p:nvPr userDrawn="1"/>
        </p:nvPicPr>
        <p:blipFill rotWithShape="1">
          <a:blip r:embed="rId14" cstate="screen">
            <a:alphaModFix amt="5000"/>
            <a:extLst>
              <a:ext uri="{28A0092B-C50C-407E-A947-70E740481C1C}">
                <a14:useLocalDpi xmlns:a14="http://schemas.microsoft.com/office/drawing/2010/main"/>
              </a:ext>
            </a:extLst>
          </a:blip>
          <a:srcRect r="17423" b="15777"/>
          <a:stretch/>
        </p:blipFill>
        <p:spPr>
          <a:xfrm>
            <a:off x="4889594" y="0"/>
            <a:ext cx="7302406" cy="6857999"/>
          </a:xfrm>
          <a:prstGeom prst="rect">
            <a:avLst/>
          </a:prstGeom>
        </p:spPr>
      </p:pic>
    </p:spTree>
    <p:extLst>
      <p:ext uri="{BB962C8B-B14F-4D97-AF65-F5344CB8AC3E}">
        <p14:creationId xmlns:p14="http://schemas.microsoft.com/office/powerpoint/2010/main" val="81193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060-50FB-4764-8808-DC5E428905BE}"/>
              </a:ext>
            </a:extLst>
          </p:cNvPr>
          <p:cNvSpPr>
            <a:spLocks noGrp="1"/>
          </p:cNvSpPr>
          <p:nvPr>
            <p:ph type="title"/>
          </p:nvPr>
        </p:nvSpPr>
        <p:spPr>
          <a:xfrm>
            <a:off x="952500" y="2234747"/>
            <a:ext cx="10515600" cy="1325563"/>
          </a:xfrm>
        </p:spPr>
        <p:txBody>
          <a:bodyPr/>
          <a:lstStyle/>
          <a:p>
            <a:pPr algn="ctr"/>
            <a:r>
              <a:rPr lang="en-GB" b="1" dirty="0"/>
              <a:t>Supporting mentors with Weekly Meeting &amp; Target Setting</a:t>
            </a:r>
          </a:p>
        </p:txBody>
      </p:sp>
    </p:spTree>
    <p:extLst>
      <p:ext uri="{BB962C8B-B14F-4D97-AF65-F5344CB8AC3E}">
        <p14:creationId xmlns:p14="http://schemas.microsoft.com/office/powerpoint/2010/main" val="21636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46575-7595-4470-A29A-491A9B3E8864}"/>
              </a:ext>
            </a:extLst>
          </p:cNvPr>
          <p:cNvPicPr>
            <a:picLocks noChangeAspect="1"/>
          </p:cNvPicPr>
          <p:nvPr/>
        </p:nvPicPr>
        <p:blipFill>
          <a:blip r:embed="rId2"/>
          <a:stretch>
            <a:fillRect/>
          </a:stretch>
        </p:blipFill>
        <p:spPr>
          <a:xfrm>
            <a:off x="1687855" y="360186"/>
            <a:ext cx="4588794" cy="593089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0FA19BD5-FE9F-CBAC-8EAA-26AAED45C907}"/>
              </a:ext>
            </a:extLst>
          </p:cNvPr>
          <p:cNvSpPr txBox="1"/>
          <p:nvPr/>
        </p:nvSpPr>
        <p:spPr>
          <a:xfrm>
            <a:off x="6750656" y="606677"/>
            <a:ext cx="5247861" cy="5262979"/>
          </a:xfrm>
          <a:prstGeom prst="rect">
            <a:avLst/>
          </a:prstGeom>
          <a:noFill/>
        </p:spPr>
        <p:txBody>
          <a:bodyPr wrap="square" rtlCol="0">
            <a:spAutoFit/>
          </a:bodyPr>
          <a:lstStyle/>
          <a:p>
            <a:pPr algn="just"/>
            <a:r>
              <a:rPr lang="en-GB" sz="2400" dirty="0"/>
              <a:t>All Associate Teachers have a Progress Journal relevant to their Course and School Based Training. </a:t>
            </a:r>
          </a:p>
          <a:p>
            <a:pPr algn="just"/>
            <a:endParaRPr lang="en-GB" sz="2400" dirty="0"/>
          </a:p>
          <a:p>
            <a:pPr algn="just"/>
            <a:r>
              <a:rPr lang="en-GB" sz="2400" dirty="0"/>
              <a:t>Associate Teachers will share this key document with you via their One Drive. You will be able to view previous Journals to support your understanding of their development so far. </a:t>
            </a:r>
          </a:p>
          <a:p>
            <a:pPr algn="just"/>
            <a:endParaRPr lang="en-GB" sz="2400" dirty="0"/>
          </a:p>
          <a:p>
            <a:pPr algn="just"/>
            <a:r>
              <a:rPr lang="en-GB" sz="2400" b="1" dirty="0"/>
              <a:t>It would be useful if they have either guest or Public Wi-Fi availability in school to download and review their Progress </a:t>
            </a:r>
            <a:r>
              <a:rPr lang="en-GB" sz="2400" b="1"/>
              <a:t>Journal with </a:t>
            </a:r>
            <a:r>
              <a:rPr lang="en-GB" sz="2400" b="1" dirty="0"/>
              <a:t>you. </a:t>
            </a:r>
          </a:p>
        </p:txBody>
      </p:sp>
    </p:spTree>
    <p:extLst>
      <p:ext uri="{BB962C8B-B14F-4D97-AF65-F5344CB8AC3E}">
        <p14:creationId xmlns:p14="http://schemas.microsoft.com/office/powerpoint/2010/main" val="403005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A473BE-66E1-44D2-8FCC-A32C8347A199}"/>
              </a:ext>
            </a:extLst>
          </p:cNvPr>
          <p:cNvPicPr>
            <a:picLocks noChangeAspect="1"/>
          </p:cNvPicPr>
          <p:nvPr/>
        </p:nvPicPr>
        <p:blipFill>
          <a:blip r:embed="rId3"/>
          <a:stretch>
            <a:fillRect/>
          </a:stretch>
        </p:blipFill>
        <p:spPr>
          <a:xfrm>
            <a:off x="2138432" y="1828799"/>
            <a:ext cx="7465171" cy="452301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FA2FE73-DD70-36B0-02E2-7747B8D625B3}"/>
              </a:ext>
            </a:extLst>
          </p:cNvPr>
          <p:cNvSpPr txBox="1"/>
          <p:nvPr/>
        </p:nvSpPr>
        <p:spPr>
          <a:xfrm>
            <a:off x="498021" y="285750"/>
            <a:ext cx="10948308"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Mentors should have a weekly meeting and developmental conversation with the Associate Teacher which is recorded in the Associate Teacher’s Progress Journal. It is important that the Associate Teacher makes reference to their Subject Specific Development Journal which they will have shared with you via their One Drive folder. Targets should be considered after reviewing the relevant BCU ITE Assessment Tracker key theme, one of which should be Theme C to ensure subject knowledge remains a clear focus at each discussion. </a:t>
            </a:r>
          </a:p>
        </p:txBody>
      </p:sp>
    </p:spTree>
    <p:extLst>
      <p:ext uri="{BB962C8B-B14F-4D97-AF65-F5344CB8AC3E}">
        <p14:creationId xmlns:p14="http://schemas.microsoft.com/office/powerpoint/2010/main" val="266520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33CF-FA53-4DE9-8A35-2C9E3BD1005B}"/>
              </a:ext>
            </a:extLst>
          </p:cNvPr>
          <p:cNvSpPr>
            <a:spLocks noGrp="1"/>
          </p:cNvSpPr>
          <p:nvPr>
            <p:ph type="title"/>
          </p:nvPr>
        </p:nvSpPr>
        <p:spPr>
          <a:xfrm>
            <a:off x="283029" y="158095"/>
            <a:ext cx="6754586" cy="682828"/>
          </a:xfrm>
        </p:spPr>
        <p:txBody>
          <a:bodyPr>
            <a:normAutofit fontScale="90000"/>
          </a:bodyPr>
          <a:lstStyle/>
          <a:p>
            <a:r>
              <a:rPr lang="en-GB" dirty="0"/>
              <a:t>Assessment Tracker – Theme C</a:t>
            </a:r>
          </a:p>
        </p:txBody>
      </p:sp>
      <p:pic>
        <p:nvPicPr>
          <p:cNvPr id="4" name="Content Placeholder 4">
            <a:extLst>
              <a:ext uri="{FF2B5EF4-FFF2-40B4-BE49-F238E27FC236}">
                <a16:creationId xmlns:a16="http://schemas.microsoft.com/office/drawing/2014/main" id="{3D51D1AF-3347-4AB8-8E89-0A26B0E4D301}"/>
              </a:ext>
            </a:extLst>
          </p:cNvPr>
          <p:cNvPicPr>
            <a:picLocks noChangeAspect="1"/>
          </p:cNvPicPr>
          <p:nvPr/>
        </p:nvPicPr>
        <p:blipFill>
          <a:blip r:embed="rId3"/>
          <a:stretch>
            <a:fillRect/>
          </a:stretch>
        </p:blipFill>
        <p:spPr>
          <a:xfrm>
            <a:off x="691841" y="898073"/>
            <a:ext cx="7594695" cy="5243563"/>
          </a:xfrm>
          <a:prstGeom prst="rect">
            <a:avLst/>
          </a:prstGeom>
        </p:spPr>
      </p:pic>
      <p:sp>
        <p:nvSpPr>
          <p:cNvPr id="3" name="TextBox 2">
            <a:extLst>
              <a:ext uri="{FF2B5EF4-FFF2-40B4-BE49-F238E27FC236}">
                <a16:creationId xmlns:a16="http://schemas.microsoft.com/office/drawing/2014/main" id="{D8F6A4F3-425C-FCB3-B2A4-DFD8BE2DA417}"/>
              </a:ext>
            </a:extLst>
          </p:cNvPr>
          <p:cNvSpPr txBox="1"/>
          <p:nvPr/>
        </p:nvSpPr>
        <p:spPr>
          <a:xfrm>
            <a:off x="8531679" y="1443841"/>
            <a:ext cx="3389812" cy="42473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is a copy of Theme C. You will see that the colour coding as for our Phase 1, Phase 2 and Phase 3 of both our BAQTS and PGCE Curriculum coincides with our Primary Assessment Tracker.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Theme C, focusing on subject knowledge looks different to last year as we have combined the evidence for this section with the Subject Specific Development Journal which PGCE Associate Teachers should be sharing with you. </a:t>
            </a:r>
          </a:p>
        </p:txBody>
      </p:sp>
    </p:spTree>
    <p:extLst>
      <p:ext uri="{BB962C8B-B14F-4D97-AF65-F5344CB8AC3E}">
        <p14:creationId xmlns:p14="http://schemas.microsoft.com/office/powerpoint/2010/main" val="174364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0D8D-EDF4-456A-825B-A5EDEF7EFC3B}"/>
              </a:ext>
            </a:extLst>
          </p:cNvPr>
          <p:cNvSpPr>
            <a:spLocks noGrp="1"/>
          </p:cNvSpPr>
          <p:nvPr>
            <p:ph type="title"/>
          </p:nvPr>
        </p:nvSpPr>
        <p:spPr>
          <a:xfrm>
            <a:off x="536121" y="100681"/>
            <a:ext cx="10515600" cy="977005"/>
          </a:xfrm>
        </p:spPr>
        <p:txBody>
          <a:bodyPr/>
          <a:lstStyle/>
          <a:p>
            <a:r>
              <a:rPr lang="en-GB" dirty="0"/>
              <a:t>Assessment Tracker – A, B, D, E, F</a:t>
            </a:r>
          </a:p>
        </p:txBody>
      </p:sp>
      <p:pic>
        <p:nvPicPr>
          <p:cNvPr id="5" name="Picture 4">
            <a:extLst>
              <a:ext uri="{FF2B5EF4-FFF2-40B4-BE49-F238E27FC236}">
                <a16:creationId xmlns:a16="http://schemas.microsoft.com/office/drawing/2014/main" id="{7AE163D5-2C7A-4C34-B98A-E42C7CFE0631}"/>
              </a:ext>
            </a:extLst>
          </p:cNvPr>
          <p:cNvPicPr>
            <a:picLocks noChangeAspect="1"/>
          </p:cNvPicPr>
          <p:nvPr/>
        </p:nvPicPr>
        <p:blipFill>
          <a:blip r:embed="rId2"/>
          <a:stretch>
            <a:fillRect/>
          </a:stretch>
        </p:blipFill>
        <p:spPr>
          <a:xfrm>
            <a:off x="1768641" y="1426244"/>
            <a:ext cx="7510891" cy="5263314"/>
          </a:xfrm>
          <a:prstGeom prst="rect">
            <a:avLst/>
          </a:prstGeom>
        </p:spPr>
      </p:pic>
    </p:spTree>
    <p:extLst>
      <p:ext uri="{BB962C8B-B14F-4D97-AF65-F5344CB8AC3E}">
        <p14:creationId xmlns:p14="http://schemas.microsoft.com/office/powerpoint/2010/main" val="3556444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ECB78A8-71EB-40EF-B99A-99EECF438232}" vid="{DBB4293E-37B8-46BD-851E-FBE47085B1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262</Words>
  <Application>Microsoft Office PowerPoint</Application>
  <PresentationFormat>Widescreen</PresentationFormat>
  <Paragraphs>14</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1_Office Theme</vt:lpstr>
      <vt:lpstr>Supporting mentors with Weekly Meeting &amp; Target Setting</vt:lpstr>
      <vt:lpstr>PowerPoint Presentation</vt:lpstr>
      <vt:lpstr>PowerPoint Presentation</vt:lpstr>
      <vt:lpstr>Assessment Tracker – Theme C</vt:lpstr>
      <vt:lpstr>Assessment Tracker – A, B, D, E, 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mentors with Weekly Meeting &amp; Target Setting</dc:title>
  <dc:creator>Anne Whitacre</dc:creator>
  <cp:lastModifiedBy>Anne Whitacre</cp:lastModifiedBy>
  <cp:revision>1</cp:revision>
  <dcterms:created xsi:type="dcterms:W3CDTF">2023-03-10T14:45:09Z</dcterms:created>
  <dcterms:modified xsi:type="dcterms:W3CDTF">2023-03-10T14:51:22Z</dcterms:modified>
</cp:coreProperties>
</file>