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8" r:id="rId2"/>
    <p:sldId id="256" r:id="rId3"/>
    <p:sldId id="264" r:id="rId4"/>
    <p:sldId id="263" r:id="rId5"/>
    <p:sldId id="283" r:id="rId6"/>
    <p:sldId id="282" r:id="rId7"/>
    <p:sldId id="284" r:id="rId8"/>
    <p:sldId id="285" r:id="rId9"/>
    <p:sldId id="286" r:id="rId10"/>
    <p:sldId id="287" r:id="rId11"/>
    <p:sldId id="288" r:id="rId12"/>
    <p:sldId id="265" r:id="rId13"/>
    <p:sldId id="272" r:id="rId14"/>
    <p:sldId id="289" r:id="rId15"/>
    <p:sldId id="290"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6D38"/>
    <a:srgbClr val="6DA945"/>
    <a:srgbClr val="7FBB5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67477" autoAdjust="0"/>
  </p:normalViewPr>
  <p:slideViewPr>
    <p:cSldViewPr snapToGrid="0" snapToObjects="1">
      <p:cViewPr>
        <p:scale>
          <a:sx n="82" d="100"/>
          <a:sy n="82" d="100"/>
        </p:scale>
        <p:origin x="-2442" y="11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8" d="100"/>
          <a:sy n="88" d="100"/>
        </p:scale>
        <p:origin x="-381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B4246-520F-4E2D-9722-ADE1BC84827C}" type="datetimeFigureOut">
              <a:rPr lang="en-GB" smtClean="0"/>
              <a:t>22/04/2015</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89ECE-88EC-416F-B696-5AB34F6C31C6}" type="slidenum">
              <a:rPr lang="en-GB" smtClean="0"/>
              <a:t>‹#›</a:t>
            </a:fld>
            <a:endParaRPr lang="en-GB" dirty="0"/>
          </a:p>
        </p:txBody>
      </p:sp>
    </p:spTree>
    <p:extLst>
      <p:ext uri="{BB962C8B-B14F-4D97-AF65-F5344CB8AC3E}">
        <p14:creationId xmlns:p14="http://schemas.microsoft.com/office/powerpoint/2010/main" val="1781875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Good Morning</a:t>
            </a:r>
            <a:r>
              <a:rPr lang="en-GB" baseline="0" dirty="0" smtClean="0"/>
              <a:t> Ladies and Gentlemen, and My thanks to Alister and colleagues for inviting the South Downs National Park Authority to share </a:t>
            </a:r>
            <a:r>
              <a:rPr lang="en-GB" baseline="0" dirty="0" smtClean="0"/>
              <a:t>our experience of adapting the </a:t>
            </a:r>
            <a:r>
              <a:rPr lang="en-GB" baseline="0" dirty="0" smtClean="0"/>
              <a:t>Rufopoly </a:t>
            </a:r>
            <a:r>
              <a:rPr lang="en-GB" baseline="0" dirty="0" smtClean="0"/>
              <a:t>concept for use in our Local Plan preparation.</a:t>
            </a:r>
            <a:endParaRPr lang="en-GB" dirty="0"/>
          </a:p>
        </p:txBody>
      </p:sp>
      <p:sp>
        <p:nvSpPr>
          <p:cNvPr id="4" name="Slide Number Placeholder 3"/>
          <p:cNvSpPr>
            <a:spLocks noGrp="1"/>
          </p:cNvSpPr>
          <p:nvPr>
            <p:ph type="sldNum" sz="quarter" idx="10"/>
          </p:nvPr>
        </p:nvSpPr>
        <p:spPr/>
        <p:txBody>
          <a:bodyPr/>
          <a:lstStyle/>
          <a:p>
            <a:fld id="{99B89ECE-88EC-416F-B696-5AB34F6C31C6}" type="slidenum">
              <a:rPr lang="en-GB" smtClean="0"/>
              <a:t>1</a:t>
            </a:fld>
            <a:endParaRPr lang="en-GB" dirty="0"/>
          </a:p>
        </p:txBody>
      </p:sp>
    </p:spTree>
    <p:extLst>
      <p:ext uri="{BB962C8B-B14F-4D97-AF65-F5344CB8AC3E}">
        <p14:creationId xmlns:p14="http://schemas.microsoft.com/office/powerpoint/2010/main" val="548771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Specific coastal area that the game focuses on</a:t>
            </a:r>
            <a:endParaRPr lang="en-GB" dirty="0"/>
          </a:p>
        </p:txBody>
      </p:sp>
      <p:sp>
        <p:nvSpPr>
          <p:cNvPr id="4" name="Slide Number Placeholder 3"/>
          <p:cNvSpPr>
            <a:spLocks noGrp="1"/>
          </p:cNvSpPr>
          <p:nvPr>
            <p:ph type="sldNum" sz="quarter" idx="10"/>
          </p:nvPr>
        </p:nvSpPr>
        <p:spPr/>
        <p:txBody>
          <a:bodyPr/>
          <a:lstStyle/>
          <a:p>
            <a:fld id="{54246CA8-FF01-4CD4-979E-2DBBEF27D2BB}" type="slidenum">
              <a:rPr lang="en-GB" smtClean="0"/>
              <a:pPr/>
              <a:t>10</a:t>
            </a:fld>
            <a:endParaRPr lang="en-GB" dirty="0"/>
          </a:p>
        </p:txBody>
      </p:sp>
    </p:spTree>
    <p:extLst>
      <p:ext uri="{BB962C8B-B14F-4D97-AF65-F5344CB8AC3E}">
        <p14:creationId xmlns:p14="http://schemas.microsoft.com/office/powerpoint/2010/main" val="4053637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GB" dirty="0" smtClean="0"/>
              <a:t>Real sites with questions based around spatial scenarios;  this could be termed as ‘faction’ because</a:t>
            </a:r>
            <a:r>
              <a:rPr lang="en-GB" baseline="0" dirty="0" smtClean="0"/>
              <a:t> to develop some of the scenarios, I used examples from elsewhere in the NP and applied them to a different location.  We also had to issue a very clear health warning that while we were using real locations - and in some instances organisations - the scenarios, while plausible, were not based on actual events.  We didn’t want our rufopoly scenarios to give rise to alarmist headlines in the local press!</a:t>
            </a:r>
            <a:endParaRPr lang="en-GB" dirty="0" smtClean="0"/>
          </a:p>
          <a:p>
            <a:pPr>
              <a:buFontTx/>
              <a:buNone/>
            </a:pPr>
            <a:endParaRPr lang="en-GB" dirty="0" smtClean="0"/>
          </a:p>
          <a:p>
            <a:pPr>
              <a:buFontTx/>
              <a:buNone/>
            </a:pPr>
            <a:r>
              <a:rPr lang="en-GB" dirty="0" smtClean="0"/>
              <a:t>Adaptation of the Rufopoly game requires time, money</a:t>
            </a:r>
            <a:r>
              <a:rPr lang="en-GB" baseline="0" dirty="0" smtClean="0"/>
              <a:t> and</a:t>
            </a:r>
            <a:r>
              <a:rPr lang="en-GB" dirty="0" smtClean="0"/>
              <a:t> technical expertise;</a:t>
            </a:r>
          </a:p>
          <a:p>
            <a:pPr>
              <a:buFontTx/>
              <a:buNone/>
            </a:pPr>
            <a:r>
              <a:rPr lang="en-GB" dirty="0" smtClean="0"/>
              <a:t>It took about 1.5–2 days for 36 questions; On</a:t>
            </a:r>
            <a:r>
              <a:rPr lang="en-GB" baseline="0" dirty="0" smtClean="0"/>
              <a:t> this basis it is something that LPAs could undertake and once developed could adapt and re-use with multiple audiences.  The SDNP Rufopoly has been used on at least 2 occasions since October.</a:t>
            </a:r>
          </a:p>
          <a:p>
            <a:pPr>
              <a:buFontTx/>
              <a:buNone/>
            </a:pPr>
            <a:endParaRPr lang="en-GB" dirty="0" smtClean="0"/>
          </a:p>
          <a:p>
            <a:pPr>
              <a:buFontTx/>
              <a:buNone/>
            </a:pPr>
            <a:r>
              <a:rPr lang="en-GB" dirty="0" smtClean="0"/>
              <a:t>The spatial areas were very large (SDNP:1600 km2) and because of this the areal photos for the larger sites were limited in terms</a:t>
            </a:r>
            <a:r>
              <a:rPr lang="en-GB" baseline="0" dirty="0" smtClean="0"/>
              <a:t> of the information one could yield.  We overcame this to some extent with half page descriptions of the areas.</a:t>
            </a:r>
          </a:p>
          <a:p>
            <a:pPr>
              <a:buFontTx/>
              <a:buNone/>
            </a:pPr>
            <a:endParaRPr lang="en-GB" baseline="0" dirty="0" smtClean="0"/>
          </a:p>
          <a:p>
            <a:pPr>
              <a:buFontTx/>
              <a:buNone/>
            </a:pPr>
            <a:r>
              <a:rPr lang="en-GB" baseline="0" dirty="0" smtClean="0"/>
              <a:t>It did raise in my mind the possibilities of what one could do with an on-line version that allowed one to zoom in and do fly throughs of area of interest!</a:t>
            </a:r>
            <a:endParaRPr lang="en-GB" dirty="0" smtClean="0"/>
          </a:p>
        </p:txBody>
      </p:sp>
      <p:sp>
        <p:nvSpPr>
          <p:cNvPr id="4" name="Slide Number Placeholder 3"/>
          <p:cNvSpPr>
            <a:spLocks noGrp="1"/>
          </p:cNvSpPr>
          <p:nvPr>
            <p:ph type="sldNum" sz="quarter" idx="10"/>
          </p:nvPr>
        </p:nvSpPr>
        <p:spPr/>
        <p:txBody>
          <a:bodyPr/>
          <a:lstStyle/>
          <a:p>
            <a:fld id="{99B89ECE-88EC-416F-B696-5AB34F6C31C6}" type="slidenum">
              <a:rPr lang="en-GB" smtClean="0"/>
              <a:t>11</a:t>
            </a:fld>
            <a:endParaRPr lang="en-GB" dirty="0"/>
          </a:p>
        </p:txBody>
      </p:sp>
    </p:spTree>
    <p:extLst>
      <p:ext uri="{BB962C8B-B14F-4D97-AF65-F5344CB8AC3E}">
        <p14:creationId xmlns:p14="http://schemas.microsoft.com/office/powerpoint/2010/main" val="3722363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50000"/>
              </a:spcBef>
            </a:pPr>
            <a:r>
              <a:rPr lang="en-GB" altLang="en-US" dirty="0" smtClean="0"/>
              <a:t>Here are a couple of sample questions</a:t>
            </a:r>
            <a:r>
              <a:rPr lang="en-GB" altLang="en-US" baseline="0" dirty="0" smtClean="0"/>
              <a:t> that Claudia picked out probably a worst and best of batch; the one on the left is probably a bit too long.  I will read the one on the right:  This is very much based in reality and we tried to keep a lot of the questions open ended to get delegates to think outside of their normal mind-set or organisational position to see that site specific decisions can have broad implications for more strategic GI.</a:t>
            </a:r>
            <a:endParaRPr lang="en-GB" altLang="en-US" dirty="0" smtClean="0"/>
          </a:p>
        </p:txBody>
      </p:sp>
      <p:sp>
        <p:nvSpPr>
          <p:cNvPr id="4" name="Slide Number Placeholder 3"/>
          <p:cNvSpPr>
            <a:spLocks noGrp="1"/>
          </p:cNvSpPr>
          <p:nvPr>
            <p:ph type="sldNum" sz="quarter" idx="10"/>
          </p:nvPr>
        </p:nvSpPr>
        <p:spPr/>
        <p:txBody>
          <a:bodyPr/>
          <a:lstStyle/>
          <a:p>
            <a:fld id="{99B89ECE-88EC-416F-B696-5AB34F6C31C6}" type="slidenum">
              <a:rPr lang="en-GB" smtClean="0"/>
              <a:t>12</a:t>
            </a:fld>
            <a:endParaRPr lang="en-GB" dirty="0"/>
          </a:p>
        </p:txBody>
      </p:sp>
    </p:spTree>
    <p:extLst>
      <p:ext uri="{BB962C8B-B14F-4D97-AF65-F5344CB8AC3E}">
        <p14:creationId xmlns:p14="http://schemas.microsoft.com/office/powerpoint/2010/main" val="2267106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this picture wasn’t posed at all;  the players are so engaged in debating the issues that they are oblivious to the camera.  In the feedback that we received, the consensus was that more time than the one hour allotted should have been spent on the Rufopoly… but maybe that says more about the rest of the programme for the day?</a:t>
            </a:r>
            <a:endParaRPr lang="en-GB" dirty="0"/>
          </a:p>
        </p:txBody>
      </p:sp>
      <p:sp>
        <p:nvSpPr>
          <p:cNvPr id="4" name="Slide Number Placeholder 3"/>
          <p:cNvSpPr>
            <a:spLocks noGrp="1"/>
          </p:cNvSpPr>
          <p:nvPr>
            <p:ph type="sldNum" sz="quarter" idx="10"/>
          </p:nvPr>
        </p:nvSpPr>
        <p:spPr/>
        <p:txBody>
          <a:bodyPr/>
          <a:lstStyle/>
          <a:p>
            <a:fld id="{99B89ECE-88EC-416F-B696-5AB34F6C31C6}" type="slidenum">
              <a:rPr lang="en-GB" smtClean="0"/>
              <a:t>13</a:t>
            </a:fld>
            <a:endParaRPr lang="en-GB" dirty="0"/>
          </a:p>
        </p:txBody>
      </p:sp>
    </p:spTree>
    <p:extLst>
      <p:ext uri="{BB962C8B-B14F-4D97-AF65-F5344CB8AC3E}">
        <p14:creationId xmlns:p14="http://schemas.microsoft.com/office/powerpoint/2010/main" val="4051680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GB" dirty="0" smtClean="0"/>
              <a:t>So the lessons that we learnt</a:t>
            </a:r>
          </a:p>
          <a:p>
            <a:pPr>
              <a:buFontTx/>
              <a:buNone/>
            </a:pPr>
            <a:endParaRPr lang="en-GB" dirty="0" smtClean="0"/>
          </a:p>
          <a:p>
            <a:pPr>
              <a:buFontTx/>
              <a:buNone/>
            </a:pPr>
            <a:r>
              <a:rPr lang="en-GB" dirty="0" smtClean="0"/>
              <a:t>Questions / spatial scenarios need to be carefully written so as not to misrepresent the position of organisations / authorities;  we have come through unscathed thus far but there</a:t>
            </a:r>
            <a:r>
              <a:rPr lang="en-GB" baseline="0" dirty="0" smtClean="0"/>
              <a:t> is a risk that </a:t>
            </a:r>
          </a:p>
          <a:p>
            <a:pPr>
              <a:buFontTx/>
              <a:buNone/>
            </a:pPr>
            <a:r>
              <a:rPr lang="en-GB" baseline="0" dirty="0" smtClean="0"/>
              <a:t>our audience may not always be as accommodating.</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chemeClr val="tx2"/>
              </a:solidFill>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2"/>
                </a:solidFill>
                <a:latin typeface="Gill Sans MT" panose="020B0502020104020203" pitchFamily="34" charset="0"/>
              </a:rPr>
              <a:t>Allow plenty of lead time to prepare the Rufopoly tool including the GIS / mapping elements;</a:t>
            </a:r>
          </a:p>
          <a:p>
            <a:pPr>
              <a:buFontTx/>
              <a:buNone/>
            </a:pPr>
            <a:endParaRPr lang="en-GB" dirty="0" smtClean="0"/>
          </a:p>
          <a:p>
            <a:pPr>
              <a:buFontTx/>
              <a:buNone/>
            </a:pPr>
            <a:r>
              <a:rPr lang="en-GB" dirty="0" smtClean="0"/>
              <a:t>The success of the exercise was dependent upon the strength of the facilitator;  he</a:t>
            </a:r>
            <a:r>
              <a:rPr lang="en-GB" baseline="0" dirty="0" smtClean="0"/>
              <a:t> or she is likely to be far more effective if she has good local knowledge of the area and the issues.</a:t>
            </a:r>
            <a:endParaRPr lang="en-GB" dirty="0" smtClean="0"/>
          </a:p>
          <a:p>
            <a:pPr>
              <a:buFontTx/>
              <a:buNone/>
            </a:pPr>
            <a:endParaRPr lang="en-GB" dirty="0" smtClean="0"/>
          </a:p>
        </p:txBody>
      </p:sp>
      <p:sp>
        <p:nvSpPr>
          <p:cNvPr id="4" name="Slide Number Placeholder 3"/>
          <p:cNvSpPr>
            <a:spLocks noGrp="1"/>
          </p:cNvSpPr>
          <p:nvPr>
            <p:ph type="sldNum" sz="quarter" idx="10"/>
          </p:nvPr>
        </p:nvSpPr>
        <p:spPr/>
        <p:txBody>
          <a:bodyPr/>
          <a:lstStyle/>
          <a:p>
            <a:fld id="{99B89ECE-88EC-416F-B696-5AB34F6C31C6}" type="slidenum">
              <a:rPr lang="en-GB" smtClean="0"/>
              <a:t>14</a:t>
            </a:fld>
            <a:endParaRPr lang="en-GB" dirty="0"/>
          </a:p>
        </p:txBody>
      </p:sp>
    </p:spTree>
    <p:extLst>
      <p:ext uri="{BB962C8B-B14F-4D97-AF65-F5344CB8AC3E}">
        <p14:creationId xmlns:p14="http://schemas.microsoft.com/office/powerpoint/2010/main" val="3722363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GB" dirty="0" smtClean="0"/>
          </a:p>
        </p:txBody>
      </p:sp>
      <p:sp>
        <p:nvSpPr>
          <p:cNvPr id="4" name="Slide Number Placeholder 3"/>
          <p:cNvSpPr>
            <a:spLocks noGrp="1"/>
          </p:cNvSpPr>
          <p:nvPr>
            <p:ph type="sldNum" sz="quarter" idx="10"/>
          </p:nvPr>
        </p:nvSpPr>
        <p:spPr/>
        <p:txBody>
          <a:bodyPr/>
          <a:lstStyle/>
          <a:p>
            <a:fld id="{99B89ECE-88EC-416F-B696-5AB34F6C31C6}" type="slidenum">
              <a:rPr lang="en-GB" smtClean="0"/>
              <a:t>15</a:t>
            </a:fld>
            <a:endParaRPr lang="en-GB" dirty="0"/>
          </a:p>
        </p:txBody>
      </p:sp>
    </p:spTree>
    <p:extLst>
      <p:ext uri="{BB962C8B-B14F-4D97-AF65-F5344CB8AC3E}">
        <p14:creationId xmlns:p14="http://schemas.microsoft.com/office/powerpoint/2010/main" val="3722363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Let me start with a very</a:t>
            </a:r>
            <a:r>
              <a:rPr lang="en-GB" altLang="en-US" baseline="0" dirty="0" smtClean="0"/>
              <a:t> brief introduction to t</a:t>
            </a:r>
            <a:r>
              <a:rPr lang="en-GB" altLang="en-US" dirty="0" smtClean="0"/>
              <a:t>he South Downs National Park which is over 1,600 sq. km and stretches 100 miles from the edge of Winchester in the west to Beachy Head, Eastbourne.</a:t>
            </a:r>
          </a:p>
          <a:p>
            <a:endParaRPr lang="en-GB" altLang="en-US" dirty="0" smtClean="0"/>
          </a:p>
          <a:p>
            <a:r>
              <a:rPr lang="en-GB" altLang="en-US" dirty="0" smtClean="0"/>
              <a:t>The South Downs Way which runs</a:t>
            </a:r>
            <a:r>
              <a:rPr lang="en-GB" altLang="en-US" baseline="0" dirty="0" smtClean="0"/>
              <a:t> along the chalk spine of the South Downs </a:t>
            </a:r>
            <a:r>
              <a:rPr lang="en-GB" altLang="en-US" dirty="0" smtClean="0"/>
              <a:t>is shown in blue .</a:t>
            </a:r>
          </a:p>
          <a:p>
            <a:endParaRPr lang="en-GB" altLang="en-US" dirty="0" smtClean="0"/>
          </a:p>
          <a:p>
            <a:r>
              <a:rPr lang="en-GB" altLang="en-US" dirty="0" smtClean="0"/>
              <a:t>All</a:t>
            </a:r>
            <a:r>
              <a:rPr lang="en-GB" altLang="en-US" baseline="0" dirty="0" smtClean="0"/>
              <a:t> the grey shown to the south of the park is the urban coastal fringe which is intensively developed and subject to high levels of in-migration.</a:t>
            </a:r>
          </a:p>
          <a:p>
            <a:endParaRPr lang="en-GB" altLang="en-US" baseline="0" dirty="0" smtClean="0"/>
          </a:p>
          <a:p>
            <a:r>
              <a:rPr lang="en-GB" altLang="en-US" baseline="0" dirty="0" smtClean="0"/>
              <a:t>It nicely illustrates my counter-argument to sea-level rise in the south east which is that the region is sinking under an every increasing number of people purchased along the south coast of England!</a:t>
            </a:r>
            <a:endParaRPr lang="en-GB" altLang="en-US" dirty="0" smtClean="0"/>
          </a:p>
        </p:txBody>
      </p:sp>
      <p:sp>
        <p:nvSpPr>
          <p:cNvPr id="4" name="Slide Number Placeholder 3"/>
          <p:cNvSpPr>
            <a:spLocks noGrp="1"/>
          </p:cNvSpPr>
          <p:nvPr>
            <p:ph type="sldNum" sz="quarter" idx="10"/>
          </p:nvPr>
        </p:nvSpPr>
        <p:spPr/>
        <p:txBody>
          <a:bodyPr/>
          <a:lstStyle/>
          <a:p>
            <a:fld id="{99B89ECE-88EC-416F-B696-5AB34F6C31C6}" type="slidenum">
              <a:rPr lang="en-GB" smtClean="0"/>
              <a:t>2</a:t>
            </a:fld>
            <a:endParaRPr lang="en-GB" dirty="0"/>
          </a:p>
        </p:txBody>
      </p:sp>
    </p:spTree>
    <p:extLst>
      <p:ext uri="{BB962C8B-B14F-4D97-AF65-F5344CB8AC3E}">
        <p14:creationId xmlns:p14="http://schemas.microsoft.com/office/powerpoint/2010/main" val="1129252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smtClean="0"/>
              <a:t>We are</a:t>
            </a:r>
            <a:r>
              <a:rPr lang="en-GB" baseline="0" dirty="0" smtClean="0"/>
              <a:t> England’s newest National Park! Having been designated on 1 April 2010, we have just had our fifth birthday.</a:t>
            </a:r>
            <a:endParaRPr lang="en-GB" dirty="0" smtClean="0"/>
          </a:p>
          <a:p>
            <a:pPr>
              <a:defRPr/>
            </a:pPr>
            <a:endParaRPr lang="en-GB" dirty="0" smtClean="0"/>
          </a:p>
          <a:p>
            <a:pPr>
              <a:defRPr/>
            </a:pPr>
            <a:r>
              <a:rPr lang="en-GB" dirty="0" smtClean="0"/>
              <a:t>Key points to pick out:</a:t>
            </a:r>
          </a:p>
          <a:p>
            <a:pPr marL="171450" indent="-171450">
              <a:buFont typeface="Arial" panose="020B0604020202020204" pitchFamily="34" charset="0"/>
              <a:buChar char="•"/>
              <a:defRPr/>
            </a:pPr>
            <a:endParaRPr lang="en-GB" dirty="0" smtClean="0"/>
          </a:p>
          <a:p>
            <a:pPr marL="171450" indent="-171450">
              <a:buFont typeface="Arial" panose="020B0604020202020204" pitchFamily="34" charset="0"/>
              <a:buChar char="•"/>
              <a:defRPr/>
            </a:pPr>
            <a:r>
              <a:rPr lang="en-GB" dirty="0" smtClean="0"/>
              <a:t>112,000 </a:t>
            </a:r>
            <a:r>
              <a:rPr lang="en-GB" dirty="0" smtClean="0"/>
              <a:t>residents;</a:t>
            </a:r>
            <a:r>
              <a:rPr lang="en-GB" baseline="0" dirty="0" smtClean="0"/>
              <a:t> this is about 7 times the population of each of your two national parks </a:t>
            </a:r>
            <a:endParaRPr lang="en-GB" dirty="0" smtClean="0"/>
          </a:p>
          <a:p>
            <a:pPr marL="171450" indent="-171450">
              <a:buFont typeface="Arial" panose="020B0604020202020204" pitchFamily="34" charset="0"/>
              <a:buChar char="•"/>
              <a:defRPr/>
            </a:pPr>
            <a:r>
              <a:rPr lang="en-GB" dirty="0" smtClean="0"/>
              <a:t>46 million visitor days </a:t>
            </a:r>
            <a:r>
              <a:rPr lang="en-GB" dirty="0" smtClean="0"/>
              <a:t>annually considerably more than either of the Scottish NPs.</a:t>
            </a:r>
            <a:endParaRPr lang="en-GB" dirty="0" smtClean="0"/>
          </a:p>
          <a:p>
            <a:pPr marL="171450" indent="-171450">
              <a:buFont typeface="Arial" panose="020B0604020202020204" pitchFamily="34" charset="0"/>
              <a:buChar char="•"/>
              <a:defRPr/>
            </a:pPr>
            <a:r>
              <a:rPr lang="en-GB" dirty="0" smtClean="0"/>
              <a:t>2 million people within 5km</a:t>
            </a:r>
          </a:p>
          <a:p>
            <a:pPr marL="171450" indent="-171450">
              <a:buFont typeface="Arial" panose="020B0604020202020204" pitchFamily="34" charset="0"/>
              <a:buChar char="•"/>
              <a:defRPr/>
            </a:pPr>
            <a:r>
              <a:rPr lang="en-GB" dirty="0" smtClean="0"/>
              <a:t>85% </a:t>
            </a:r>
            <a:r>
              <a:rPr lang="en-GB" dirty="0" smtClean="0"/>
              <a:t>farmland;  It is not a wilderness area like many of the upland NPs.</a:t>
            </a:r>
          </a:p>
          <a:p>
            <a:pPr>
              <a:defRPr/>
            </a:pPr>
            <a:endParaRPr lang="en-GB" dirty="0"/>
          </a:p>
          <a:p>
            <a:pPr>
              <a:defRPr/>
            </a:pPr>
            <a:r>
              <a:rPr lang="en-GB" dirty="0" smtClean="0"/>
              <a:t>In terms of national park planning we are on largely uncharted territory because we are so different from the other national parks in  England or elsewhere in the UK.</a:t>
            </a:r>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99B89ECE-88EC-416F-B696-5AB34F6C31C6}" type="slidenum">
              <a:rPr lang="en-GB" smtClean="0"/>
              <a:t>3</a:t>
            </a:fld>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2" y="6923995"/>
            <a:ext cx="573087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7540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GB" dirty="0" smtClean="0"/>
              <a:t>We first used the</a:t>
            </a:r>
            <a:r>
              <a:rPr lang="en-GB" baseline="0" dirty="0" smtClean="0"/>
              <a:t> Rufopoly concept at a workshop last October entitled </a:t>
            </a:r>
            <a:r>
              <a:rPr lang="en-GB" sz="1200" dirty="0" smtClean="0">
                <a:solidFill>
                  <a:schemeClr val="accent6">
                    <a:lumMod val="75000"/>
                  </a:schemeClr>
                </a:solidFill>
                <a:latin typeface="Gill Sans MT" panose="020B0502020104020203" pitchFamily="34" charset="0"/>
              </a:rPr>
              <a:t>Planning to Deliver Multi-functional Benefits for the South Downs National Park and Beyond</a:t>
            </a:r>
            <a:endParaRPr lang="en-GB" baseline="0" dirty="0" smtClean="0"/>
          </a:p>
          <a:p>
            <a:pPr>
              <a:buFontTx/>
              <a:buNone/>
            </a:pPr>
            <a:endParaRPr lang="en-GB" baseline="0" dirty="0" smtClean="0"/>
          </a:p>
          <a:p>
            <a:pPr>
              <a:buFontTx/>
              <a:buNone/>
            </a:pPr>
            <a:r>
              <a:rPr lang="en-GB" baseline="0" dirty="0" smtClean="0"/>
              <a:t>The purpose of the workshop was to get agreement from delegates on the principles and priorities for a South Downs National Park Green Infrastructure Framework that the authorities and other organisations represented would in due course buy into.</a:t>
            </a:r>
            <a:endParaRPr lang="en-GB" dirty="0" smtClean="0"/>
          </a:p>
          <a:p>
            <a:pPr>
              <a:buFontTx/>
              <a:buNone/>
            </a:pPr>
            <a:endParaRPr lang="en-GB" dirty="0" smtClean="0"/>
          </a:p>
        </p:txBody>
      </p:sp>
      <p:sp>
        <p:nvSpPr>
          <p:cNvPr id="4" name="Slide Number Placeholder 3"/>
          <p:cNvSpPr>
            <a:spLocks noGrp="1"/>
          </p:cNvSpPr>
          <p:nvPr>
            <p:ph type="sldNum" sz="quarter" idx="10"/>
          </p:nvPr>
        </p:nvSpPr>
        <p:spPr/>
        <p:txBody>
          <a:bodyPr/>
          <a:lstStyle/>
          <a:p>
            <a:fld id="{99B89ECE-88EC-416F-B696-5AB34F6C31C6}" type="slidenum">
              <a:rPr lang="en-GB" smtClean="0"/>
              <a:t>4</a:t>
            </a:fld>
            <a:endParaRPr lang="en-GB" dirty="0"/>
          </a:p>
        </p:txBody>
      </p:sp>
    </p:spTree>
    <p:extLst>
      <p:ext uri="{BB962C8B-B14F-4D97-AF65-F5344CB8AC3E}">
        <p14:creationId xmlns:p14="http://schemas.microsoft.com/office/powerpoint/2010/main" val="3722363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GB" dirty="0" smtClean="0"/>
              <a:t>In</a:t>
            </a:r>
            <a:r>
              <a:rPr lang="en-GB" baseline="0" dirty="0" smtClean="0"/>
              <a:t> a moment of weakness, I was persuaded by a colleague, Chris Fairbrother, who is leading on our ecosystems services work to develop our own version of Rufopoly for use at a Workshop Event on 13 October that I was organising.  What I had failed to appreciate was the time and thought necessary to develop credible planning scenarios that would cover the range of issues and spatial scales needed to inform the development of the Green Infrastructure Framework!</a:t>
            </a:r>
          </a:p>
          <a:p>
            <a:pPr>
              <a:buFontTx/>
              <a:buNone/>
            </a:pPr>
            <a:endParaRPr lang="en-GB" baseline="0" dirty="0" smtClean="0"/>
          </a:p>
          <a:p>
            <a:pPr>
              <a:buFontTx/>
              <a:buNone/>
            </a:pPr>
            <a:r>
              <a:rPr lang="en-GB" dirty="0" smtClean="0"/>
              <a:t>Aim:  To explore the implications for green infrastructure from planning issues using a range of scenarios at different spatial scales. The SDNP-Rufopoly game used to facilitate discussion about:</a:t>
            </a:r>
          </a:p>
          <a:p>
            <a:pPr marL="171450" indent="-171450">
              <a:buFont typeface="Arial" panose="020B0604020202020204" pitchFamily="34" charset="0"/>
              <a:buChar char="•"/>
            </a:pPr>
            <a:r>
              <a:rPr lang="en-GB" dirty="0" smtClean="0"/>
              <a:t>What benefits to society should the Framework seek to deliver?</a:t>
            </a:r>
          </a:p>
          <a:p>
            <a:pPr marL="171450" indent="-171450">
              <a:buFont typeface="Arial" panose="020B0604020202020204" pitchFamily="34" charset="0"/>
              <a:buChar char="•"/>
            </a:pPr>
            <a:r>
              <a:rPr lang="en-GB" dirty="0" smtClean="0"/>
              <a:t>What principles of partnership working have been identified that could deliver a better environment through a GI Framework?</a:t>
            </a:r>
          </a:p>
          <a:p>
            <a:pPr marL="171450" indent="-171450">
              <a:buFont typeface="Arial" panose="020B0604020202020204" pitchFamily="34" charset="0"/>
              <a:buChar char="•"/>
            </a:pPr>
            <a:r>
              <a:rPr lang="en-GB" dirty="0" smtClean="0"/>
              <a:t>What areas of opportunity spatially and thematically should be the priorities for cross-border collaboration on GI?</a:t>
            </a:r>
          </a:p>
          <a:p>
            <a:pPr>
              <a:buFontTx/>
              <a:buNone/>
            </a:pPr>
            <a:endParaRPr lang="en-GB" sz="1200" dirty="0" smtClean="0">
              <a:solidFill>
                <a:schemeClr val="tx1"/>
              </a:solidFill>
              <a:latin typeface="Gill Sans MT" panose="020B0502020104020203" pitchFamily="34" charset="0"/>
            </a:endParaRPr>
          </a:p>
          <a:p>
            <a:pPr>
              <a:buFontTx/>
              <a:buNone/>
            </a:pPr>
            <a:r>
              <a:rPr lang="en-GB" sz="1200" dirty="0" smtClean="0">
                <a:solidFill>
                  <a:schemeClr val="tx1"/>
                </a:solidFill>
                <a:latin typeface="Gill Sans MT" panose="020B0502020104020203" pitchFamily="34" charset="0"/>
              </a:rPr>
              <a:t>It was the principles and opportunities for partnership working on GI that the groups were asked to focus on</a:t>
            </a:r>
            <a:endParaRPr lang="en-GB" dirty="0"/>
          </a:p>
        </p:txBody>
      </p:sp>
      <p:sp>
        <p:nvSpPr>
          <p:cNvPr id="4" name="Slide Number Placeholder 3"/>
          <p:cNvSpPr>
            <a:spLocks noGrp="1"/>
          </p:cNvSpPr>
          <p:nvPr>
            <p:ph type="sldNum" sz="quarter" idx="10"/>
          </p:nvPr>
        </p:nvSpPr>
        <p:spPr/>
        <p:txBody>
          <a:bodyPr/>
          <a:lstStyle/>
          <a:p>
            <a:fld id="{99B89ECE-88EC-416F-B696-5AB34F6C31C6}" type="slidenum">
              <a:rPr lang="en-GB" smtClean="0"/>
              <a:t>5</a:t>
            </a:fld>
            <a:endParaRPr lang="en-GB" dirty="0"/>
          </a:p>
        </p:txBody>
      </p:sp>
    </p:spTree>
    <p:extLst>
      <p:ext uri="{BB962C8B-B14F-4D97-AF65-F5344CB8AC3E}">
        <p14:creationId xmlns:p14="http://schemas.microsoft.com/office/powerpoint/2010/main" val="3722363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04800"/>
            <a:ext cx="4114800" cy="3086100"/>
          </a:xfrm>
        </p:spPr>
      </p:sp>
      <p:sp>
        <p:nvSpPr>
          <p:cNvPr id="3" name="Notes Placeholder 2"/>
          <p:cNvSpPr>
            <a:spLocks noGrp="1"/>
          </p:cNvSpPr>
          <p:nvPr>
            <p:ph type="body" idx="1"/>
          </p:nvPr>
        </p:nvSpPr>
        <p:spPr>
          <a:xfrm>
            <a:off x="685800" y="3540578"/>
            <a:ext cx="5486400" cy="4765222"/>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Gill Sans"/>
                <a:cs typeface="Gill Sans"/>
              </a:rPr>
              <a:t>Key Issues for Planners</a:t>
            </a:r>
          </a:p>
          <a:p>
            <a:pPr>
              <a:buFontTx/>
              <a:buNone/>
            </a:pPr>
            <a:endParaRPr lang="en-GB" dirty="0" smtClean="0"/>
          </a:p>
          <a:p>
            <a:pPr marL="171450" indent="-171450">
              <a:buFont typeface="Arial" panose="020B0604020202020204" pitchFamily="34" charset="0"/>
              <a:buChar char="•"/>
            </a:pPr>
            <a:r>
              <a:rPr lang="en-GB" dirty="0" smtClean="0"/>
              <a:t>Development pressures – neighbouring authorities;</a:t>
            </a:r>
          </a:p>
          <a:p>
            <a:pPr marL="171450" indent="-171450">
              <a:buFont typeface="Arial" panose="020B0604020202020204" pitchFamily="34" charset="0"/>
              <a:buChar char="•"/>
            </a:pPr>
            <a:r>
              <a:rPr lang="en-GB" dirty="0" smtClean="0"/>
              <a:t>Visitor</a:t>
            </a:r>
            <a:r>
              <a:rPr lang="en-GB" baseline="0" dirty="0" smtClean="0"/>
              <a:t> Pressure – particularly affecting nature conservation considerations e.g. disturbance to ground nesting birds.</a:t>
            </a:r>
            <a:endParaRPr lang="en-GB" dirty="0" smtClean="0"/>
          </a:p>
          <a:p>
            <a:pPr marL="171450" indent="-171450">
              <a:buFont typeface="Arial" panose="020B0604020202020204" pitchFamily="34" charset="0"/>
              <a:buChar char="•"/>
            </a:pPr>
            <a:r>
              <a:rPr lang="en-GB" dirty="0" smtClean="0"/>
              <a:t>Threatened heritage; requires pragmatic solutions to fund conservation / enhancement</a:t>
            </a:r>
            <a:r>
              <a:rPr lang="en-GB" baseline="0" dirty="0" smtClean="0"/>
              <a:t> e.g. KEVII.  Also mention barn conversions.</a:t>
            </a:r>
            <a:endParaRPr lang="en-GB" dirty="0" smtClean="0"/>
          </a:p>
          <a:p>
            <a:pPr marL="171450" indent="-171450">
              <a:buFont typeface="Arial" panose="020B0604020202020204" pitchFamily="34" charset="0"/>
              <a:buChar char="•"/>
            </a:pPr>
            <a:r>
              <a:rPr lang="en-GB" dirty="0" smtClean="0"/>
              <a:t>Water resources; Rivers / GW in areas are fail to meet Water Framework Directive</a:t>
            </a:r>
            <a:r>
              <a:rPr lang="en-GB" baseline="0" dirty="0" smtClean="0"/>
              <a:t> </a:t>
            </a:r>
            <a:r>
              <a:rPr lang="en-GB" dirty="0" smtClean="0"/>
              <a:t>WFD objectives for goo ecological status</a:t>
            </a:r>
            <a:r>
              <a:rPr lang="en-GB" baseline="0" dirty="0" smtClean="0"/>
              <a:t> and chemical status.</a:t>
            </a:r>
            <a:endParaRPr lang="en-GB" dirty="0" smtClean="0"/>
          </a:p>
          <a:p>
            <a:pPr marL="171450" indent="-171450">
              <a:buFont typeface="Arial" panose="020B0604020202020204" pitchFamily="34" charset="0"/>
              <a:buChar char="•"/>
            </a:pPr>
            <a:r>
              <a:rPr lang="en-GB" dirty="0" smtClean="0"/>
              <a:t>Economic and market trends – S Downs</a:t>
            </a:r>
            <a:r>
              <a:rPr lang="en-GB" baseline="0" dirty="0" smtClean="0"/>
              <a:t> in the new Champagne region.</a:t>
            </a:r>
            <a:endParaRPr lang="en-GB" dirty="0" smtClean="0"/>
          </a:p>
          <a:p>
            <a:pPr marL="171450" indent="-171450">
              <a:buFont typeface="Arial" panose="020B0604020202020204" pitchFamily="34" charset="0"/>
              <a:buChar char="•"/>
            </a:pPr>
            <a:r>
              <a:rPr lang="en-GB" dirty="0" smtClean="0"/>
              <a:t>Climate change;  changing climate</a:t>
            </a:r>
            <a:r>
              <a:rPr lang="en-GB" baseline="0" dirty="0" smtClean="0"/>
              <a:t> has clearly benefited the growing wine industry in the area but it is causing other issues in relation to coastal inundation and surface water flooding.</a:t>
            </a:r>
            <a:endParaRPr lang="en-GB" dirty="0" smtClean="0"/>
          </a:p>
          <a:p>
            <a:pPr marL="171450" indent="-171450">
              <a:buFont typeface="Arial" panose="020B0604020202020204" pitchFamily="34" charset="0"/>
              <a:buChar char="•"/>
            </a:pPr>
            <a:r>
              <a:rPr lang="en-GB" dirty="0" smtClean="0"/>
              <a:t>Changing values, behaviours, lifestyles – Health and well-being</a:t>
            </a:r>
            <a:r>
              <a:rPr lang="en-GB" baseline="0" dirty="0" smtClean="0"/>
              <a:t> high on the agenda of the heavily populated urban coastal fringe.  The SDNP is viewed as a resource for improving health and well-being of sectors of the population through schemes like walking for life linked to GP treatment trains.</a:t>
            </a:r>
          </a:p>
          <a:p>
            <a:r>
              <a:rPr lang="en-GB" dirty="0"/>
              <a:t>King Edward VII Estate comprises a unique mix of Grade II and II* Listed buildings which are being  restored and converted into 162 exceptional apartments, duplexes and houses which will combine all the original character features of the existing buildings with  modern specifications. 247 new apartments and houses will be built in the surrounding area. </a:t>
            </a:r>
            <a:endParaRPr lang="en-GB" dirty="0" smtClean="0"/>
          </a:p>
          <a:p>
            <a:pPr>
              <a:buFontTx/>
              <a:buNone/>
            </a:pPr>
            <a:r>
              <a:rPr lang="en-GB" sz="1200" b="0" i="0" kern="1200" dirty="0" smtClean="0">
                <a:solidFill>
                  <a:schemeClr val="tx1"/>
                </a:solidFill>
                <a:effectLst/>
                <a:latin typeface="+mn-lt"/>
                <a:ea typeface="+mn-ea"/>
                <a:cs typeface="+mn-cs"/>
              </a:rPr>
              <a:t> Part of the restoration process will also see the gardens, originally planted by the acclaimed horticulturalist Gertrude Jekyll, meticulously restored for all residents to enjoy</a:t>
            </a:r>
            <a:endParaRPr lang="en-GB" dirty="0"/>
          </a:p>
        </p:txBody>
      </p:sp>
      <p:sp>
        <p:nvSpPr>
          <p:cNvPr id="4" name="Slide Number Placeholder 3"/>
          <p:cNvSpPr>
            <a:spLocks noGrp="1"/>
          </p:cNvSpPr>
          <p:nvPr>
            <p:ph type="sldNum" sz="quarter" idx="10"/>
          </p:nvPr>
        </p:nvSpPr>
        <p:spPr/>
        <p:txBody>
          <a:bodyPr/>
          <a:lstStyle/>
          <a:p>
            <a:fld id="{99B89ECE-88EC-416F-B696-5AB34F6C31C6}" type="slidenum">
              <a:rPr lang="en-GB" smtClean="0"/>
              <a:t>6</a:t>
            </a:fld>
            <a:endParaRPr lang="en-GB" dirty="0"/>
          </a:p>
        </p:txBody>
      </p:sp>
    </p:spTree>
    <p:extLst>
      <p:ext uri="{BB962C8B-B14F-4D97-AF65-F5344CB8AC3E}">
        <p14:creationId xmlns:p14="http://schemas.microsoft.com/office/powerpoint/2010/main" val="3722363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A0 map with 6</a:t>
            </a:r>
            <a:r>
              <a:rPr lang="en-GB" baseline="0" dirty="0" smtClean="0"/>
              <a:t> questions / spatial scenarios for each of the 6 highlighted areas (some big some quite small / </a:t>
            </a:r>
            <a:r>
              <a:rPr lang="en-GB" baseline="0" dirty="0" smtClean="0"/>
              <a:t>scattered.  While the colours of the areas bear a close resemblance to monopoly there is no intended correspondence to the property values </a:t>
            </a: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54246CA8-FF01-4CD4-979E-2DBBEF27D2BB}" type="slidenum">
              <a:rPr lang="en-GB" smtClean="0"/>
              <a:pPr/>
              <a:t>7</a:t>
            </a:fld>
            <a:endParaRPr lang="en-GB" dirty="0"/>
          </a:p>
        </p:txBody>
      </p:sp>
    </p:spTree>
    <p:extLst>
      <p:ext uri="{BB962C8B-B14F-4D97-AF65-F5344CB8AC3E}">
        <p14:creationId xmlns:p14="http://schemas.microsoft.com/office/powerpoint/2010/main" val="823667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GB" dirty="0"/>
          </a:p>
        </p:txBody>
      </p:sp>
      <p:sp>
        <p:nvSpPr>
          <p:cNvPr id="4" name="Slide Number Placeholder 3"/>
          <p:cNvSpPr>
            <a:spLocks noGrp="1"/>
          </p:cNvSpPr>
          <p:nvPr>
            <p:ph type="sldNum" sz="quarter" idx="10"/>
          </p:nvPr>
        </p:nvSpPr>
        <p:spPr/>
        <p:txBody>
          <a:bodyPr/>
          <a:lstStyle/>
          <a:p>
            <a:fld id="{99B89ECE-88EC-416F-B696-5AB34F6C31C6}" type="slidenum">
              <a:rPr lang="en-GB" smtClean="0"/>
              <a:t>8</a:t>
            </a:fld>
            <a:endParaRPr lang="en-GB" dirty="0"/>
          </a:p>
        </p:txBody>
      </p:sp>
    </p:spTree>
    <p:extLst>
      <p:ext uri="{BB962C8B-B14F-4D97-AF65-F5344CB8AC3E}">
        <p14:creationId xmlns:p14="http://schemas.microsoft.com/office/powerpoint/2010/main" val="3722363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Picked special character areas that were identified for focus in their Local Plan that is being developed (2014-2016)</a:t>
            </a:r>
          </a:p>
          <a:p>
            <a:r>
              <a:rPr lang="en-GB" dirty="0" smtClean="0"/>
              <a:t>See</a:t>
            </a:r>
            <a:r>
              <a:rPr lang="en-GB" baseline="0" dirty="0" smtClean="0"/>
              <a:t> e.g. http://southdowns.gov.uk/planning/planning-policy/national-park-local-plan/</a:t>
            </a:r>
          </a:p>
          <a:p>
            <a:endParaRPr lang="en-GB" dirty="0"/>
          </a:p>
        </p:txBody>
      </p:sp>
      <p:sp>
        <p:nvSpPr>
          <p:cNvPr id="4" name="Slide Number Placeholder 3"/>
          <p:cNvSpPr>
            <a:spLocks noGrp="1"/>
          </p:cNvSpPr>
          <p:nvPr>
            <p:ph type="sldNum" sz="quarter" idx="10"/>
          </p:nvPr>
        </p:nvSpPr>
        <p:spPr/>
        <p:txBody>
          <a:bodyPr/>
          <a:lstStyle/>
          <a:p>
            <a:fld id="{54246CA8-FF01-4CD4-979E-2DBBEF27D2BB}" type="slidenum">
              <a:rPr lang="en-GB" smtClean="0"/>
              <a:pPr/>
              <a:t>9</a:t>
            </a:fld>
            <a:endParaRPr lang="en-GB" dirty="0"/>
          </a:p>
        </p:txBody>
      </p:sp>
    </p:spTree>
    <p:extLst>
      <p:ext uri="{BB962C8B-B14F-4D97-AF65-F5344CB8AC3E}">
        <p14:creationId xmlns:p14="http://schemas.microsoft.com/office/powerpoint/2010/main" val="3175988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4/22/2015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130765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4/22/2015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788794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4/22/2015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3804473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4/22/2015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1460744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D9ECB22-0A16-A845-A515-AD9BB03CF468}" type="datetimeFigureOut">
              <a:rPr lang="en-US" smtClean="0"/>
              <a:t>4/22/2015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31604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D9ECB22-0A16-A845-A515-AD9BB03CF468}" type="datetimeFigureOut">
              <a:rPr lang="en-US" smtClean="0"/>
              <a:t>4/22/2015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466297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5D9ECB22-0A16-A845-A515-AD9BB03CF468}" type="datetimeFigureOut">
              <a:rPr lang="en-US" smtClean="0"/>
              <a:t>4/22/2015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3243244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D9ECB22-0A16-A845-A515-AD9BB03CF468}" type="datetimeFigureOut">
              <a:rPr lang="en-US" smtClean="0"/>
              <a:t>4/22/2015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2049768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9ECB22-0A16-A845-A515-AD9BB03CF468}" type="datetimeFigureOut">
              <a:rPr lang="en-US" smtClean="0"/>
              <a:t>4/22/2015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1919968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D9ECB22-0A16-A845-A515-AD9BB03CF468}" type="datetimeFigureOut">
              <a:rPr lang="en-US" smtClean="0"/>
              <a:t>4/22/2015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3500808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D9ECB22-0A16-A845-A515-AD9BB03CF468}" type="datetimeFigureOut">
              <a:rPr lang="en-US" smtClean="0"/>
              <a:t>4/22/2015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2630002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9ECB22-0A16-A845-A515-AD9BB03CF468}" type="datetimeFigureOut">
              <a:rPr lang="en-US" smtClean="0"/>
              <a:t>4/22/2015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2CCB58-0C2F-904F-B46F-8F67F173712A}" type="slidenum">
              <a:rPr lang="en-US" smtClean="0"/>
              <a:t>‹#›</a:t>
            </a:fld>
            <a:endParaRPr lang="en-US" dirty="0"/>
          </a:p>
        </p:txBody>
      </p:sp>
    </p:spTree>
    <p:extLst>
      <p:ext uri="{BB962C8B-B14F-4D97-AF65-F5344CB8AC3E}">
        <p14:creationId xmlns:p14="http://schemas.microsoft.com/office/powerpoint/2010/main" val="881817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mailto:Ray.Drabble@southdowns.gov.uk" TargetMode="Externa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56992"/>
            <a:ext cx="9144000" cy="2988640"/>
          </a:xfrm>
          <a:prstGeom prst="rect">
            <a:avLst/>
          </a:prstGeom>
        </p:spPr>
      </p:pic>
      <p:sp>
        <p:nvSpPr>
          <p:cNvPr id="5" name="Title 1"/>
          <p:cNvSpPr txBox="1">
            <a:spLocks/>
          </p:cNvSpPr>
          <p:nvPr/>
        </p:nvSpPr>
        <p:spPr>
          <a:xfrm>
            <a:off x="685800" y="1340768"/>
            <a:ext cx="7772400" cy="181771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600" b="1" dirty="0"/>
              <a:t>SDNP Rufopoly</a:t>
            </a:r>
            <a:endParaRPr lang="en-GB" sz="2000" dirty="0" smtClean="0">
              <a:latin typeface="Gill Sans"/>
              <a:cs typeface="Gill Sans"/>
            </a:endParaRPr>
          </a:p>
          <a:p>
            <a:r>
              <a:rPr lang="en-GB" sz="2800" dirty="0">
                <a:solidFill>
                  <a:srgbClr val="001642"/>
                </a:solidFill>
              </a:rPr>
              <a:t>Insights from the South Downs National Park (SDNP) Adaptation of Rufopoly</a:t>
            </a:r>
          </a:p>
        </p:txBody>
      </p:sp>
      <p:pic>
        <p:nvPicPr>
          <p:cNvPr id="7" name="Picture 6"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32656"/>
            <a:ext cx="1364591" cy="720393"/>
          </a:xfrm>
          <a:prstGeom prst="rect">
            <a:avLst/>
          </a:prstGeom>
        </p:spPr>
      </p:pic>
      <p:pic>
        <p:nvPicPr>
          <p:cNvPr id="6" name="Picture 5" descr="SD_FINAL 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651" y="453372"/>
            <a:ext cx="2019424" cy="599677"/>
          </a:xfrm>
          <a:prstGeom prst="rect">
            <a:avLst/>
          </a:prstGeom>
        </p:spPr>
      </p:pic>
      <p:sp>
        <p:nvSpPr>
          <p:cNvPr id="2" name="TextBox 1"/>
          <p:cNvSpPr txBox="1"/>
          <p:nvPr/>
        </p:nvSpPr>
        <p:spPr>
          <a:xfrm>
            <a:off x="3400023" y="4847288"/>
            <a:ext cx="2601532" cy="1384995"/>
          </a:xfrm>
          <a:prstGeom prst="rect">
            <a:avLst/>
          </a:prstGeom>
          <a:noFill/>
        </p:spPr>
        <p:txBody>
          <a:bodyPr wrap="square" rtlCol="0">
            <a:spAutoFit/>
          </a:bodyPr>
          <a:lstStyle/>
          <a:p>
            <a:r>
              <a:rPr lang="en-GB" sz="2800" dirty="0" smtClean="0"/>
              <a:t>Ray Drabble</a:t>
            </a:r>
          </a:p>
          <a:p>
            <a:endParaRPr lang="en-GB" sz="2800" dirty="0" smtClean="0"/>
          </a:p>
          <a:p>
            <a:r>
              <a:rPr lang="en-GB" sz="2800" dirty="0" smtClean="0"/>
              <a:t>23 April 2015</a:t>
            </a:r>
            <a:endParaRPr lang="en-GB" sz="2800" dirty="0"/>
          </a:p>
        </p:txBody>
      </p:sp>
    </p:spTree>
    <p:extLst>
      <p:ext uri="{BB962C8B-B14F-4D97-AF65-F5344CB8AC3E}">
        <p14:creationId xmlns:p14="http://schemas.microsoft.com/office/powerpoint/2010/main" val="3468688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94DB3D-0E80-44A5-8D7C-F890E495C966}" type="slidenum">
              <a:rPr lang="en-GB" smtClean="0"/>
              <a:pPr/>
              <a:t>10</a:t>
            </a:fld>
            <a:endParaRPr lang="en-GB" dirty="0"/>
          </a:p>
        </p:txBody>
      </p:sp>
      <p:pic>
        <p:nvPicPr>
          <p:cNvPr id="3" name="Picture 2"/>
          <p:cNvPicPr>
            <a:picLocks noChangeAspect="1"/>
          </p:cNvPicPr>
          <p:nvPr/>
        </p:nvPicPr>
        <p:blipFill>
          <a:blip r:embed="rId3"/>
          <a:stretch>
            <a:fillRect/>
          </a:stretch>
        </p:blipFill>
        <p:spPr>
          <a:xfrm>
            <a:off x="-56790" y="237158"/>
            <a:ext cx="9250465" cy="6484317"/>
          </a:xfrm>
          <a:prstGeom prst="rect">
            <a:avLst/>
          </a:prstGeom>
        </p:spPr>
      </p:pic>
    </p:spTree>
    <p:extLst>
      <p:ext uri="{BB962C8B-B14F-4D97-AF65-F5344CB8AC3E}">
        <p14:creationId xmlns:p14="http://schemas.microsoft.com/office/powerpoint/2010/main" val="2254628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32656"/>
            <a:ext cx="1364591" cy="720393"/>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9" name="Title 1"/>
          <p:cNvSpPr txBox="1">
            <a:spLocks/>
          </p:cNvSpPr>
          <p:nvPr/>
        </p:nvSpPr>
        <p:spPr>
          <a:xfrm>
            <a:off x="457199" y="112217"/>
            <a:ext cx="612879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latin typeface="Gill Sans"/>
                <a:cs typeface="Gill Sans"/>
              </a:rPr>
              <a:t>Practicalities</a:t>
            </a:r>
            <a:endParaRPr lang="en-US" sz="3600" dirty="0">
              <a:latin typeface="Gill Sans"/>
              <a:cs typeface="Gill Sans"/>
            </a:endParaRPr>
          </a:p>
        </p:txBody>
      </p:sp>
      <p:sp>
        <p:nvSpPr>
          <p:cNvPr id="7" name="Content Placeholder 2"/>
          <p:cNvSpPr txBox="1">
            <a:spLocks/>
          </p:cNvSpPr>
          <p:nvPr/>
        </p:nvSpPr>
        <p:spPr>
          <a:xfrm>
            <a:off x="342574" y="1331236"/>
            <a:ext cx="8627806" cy="434908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en-GB" sz="2400" dirty="0">
                <a:solidFill>
                  <a:schemeClr val="tx2"/>
                </a:solidFill>
                <a:latin typeface="Gill Sans MT" panose="020B0502020104020203" pitchFamily="34" charset="0"/>
              </a:rPr>
              <a:t>Real sites with questions based around spatial </a:t>
            </a:r>
            <a:r>
              <a:rPr lang="en-GB" sz="2400" dirty="0" smtClean="0">
                <a:solidFill>
                  <a:schemeClr val="tx2"/>
                </a:solidFill>
                <a:latin typeface="Gill Sans MT" panose="020B0502020104020203" pitchFamily="34" charset="0"/>
              </a:rPr>
              <a:t>scenarios;</a:t>
            </a:r>
            <a:endParaRPr lang="en-GB" sz="2400" dirty="0">
              <a:solidFill>
                <a:schemeClr val="tx2"/>
              </a:solidFill>
              <a:latin typeface="Gill Sans MT" panose="020B0502020104020203" pitchFamily="34" charset="0"/>
            </a:endParaRPr>
          </a:p>
          <a:p>
            <a:pPr marL="342900" indent="-342900" algn="l">
              <a:buFont typeface="Arial" panose="020B0604020202020204" pitchFamily="34" charset="0"/>
              <a:buChar char="•"/>
            </a:pPr>
            <a:endParaRPr lang="en-GB" sz="2400" dirty="0">
              <a:solidFill>
                <a:schemeClr val="tx2"/>
              </a:solidFill>
              <a:latin typeface="Gill Sans MT" panose="020B0502020104020203" pitchFamily="34" charset="0"/>
            </a:endParaRPr>
          </a:p>
          <a:p>
            <a:pPr marL="342900" indent="-342900" algn="l">
              <a:buFont typeface="Arial" panose="020B0604020202020204" pitchFamily="34" charset="0"/>
              <a:buChar char="•"/>
            </a:pPr>
            <a:r>
              <a:rPr lang="en-GB" sz="2400" dirty="0">
                <a:solidFill>
                  <a:schemeClr val="tx2"/>
                </a:solidFill>
                <a:latin typeface="Gill Sans MT" panose="020B0502020104020203" pitchFamily="34" charset="0"/>
              </a:rPr>
              <a:t>Adaptation </a:t>
            </a:r>
            <a:r>
              <a:rPr lang="en-GB" sz="2400" dirty="0" smtClean="0">
                <a:solidFill>
                  <a:schemeClr val="tx2"/>
                </a:solidFill>
                <a:latin typeface="Gill Sans MT" panose="020B0502020104020203" pitchFamily="34" charset="0"/>
              </a:rPr>
              <a:t>of Rufopoly requires </a:t>
            </a:r>
            <a:r>
              <a:rPr lang="en-GB" sz="2400" dirty="0">
                <a:solidFill>
                  <a:schemeClr val="tx2"/>
                </a:solidFill>
                <a:latin typeface="Gill Sans MT" panose="020B0502020104020203" pitchFamily="34" charset="0"/>
              </a:rPr>
              <a:t>time, money, technical </a:t>
            </a:r>
            <a:r>
              <a:rPr lang="en-GB" sz="2400" dirty="0" smtClean="0">
                <a:solidFill>
                  <a:schemeClr val="tx2"/>
                </a:solidFill>
                <a:latin typeface="Gill Sans MT" panose="020B0502020104020203" pitchFamily="34" charset="0"/>
              </a:rPr>
              <a:t>expertise;</a:t>
            </a:r>
            <a:endParaRPr lang="en-GB" sz="2400" dirty="0">
              <a:solidFill>
                <a:schemeClr val="tx2"/>
              </a:solidFill>
              <a:latin typeface="Gill Sans MT" panose="020B0502020104020203" pitchFamily="34" charset="0"/>
            </a:endParaRPr>
          </a:p>
          <a:p>
            <a:pPr marL="800100" lvl="1" indent="-342900" algn="l">
              <a:buFont typeface="Wingdings" panose="05000000000000000000" pitchFamily="2" charset="2"/>
              <a:buChar char="Ø"/>
            </a:pPr>
            <a:r>
              <a:rPr lang="en-GB" sz="2400" dirty="0" smtClean="0">
                <a:solidFill>
                  <a:schemeClr val="tx2"/>
                </a:solidFill>
                <a:latin typeface="Gill Sans MT" panose="020B0502020104020203" pitchFamily="34" charset="0"/>
              </a:rPr>
              <a:t>Took </a:t>
            </a:r>
            <a:r>
              <a:rPr lang="en-GB" sz="2400" dirty="0">
                <a:solidFill>
                  <a:schemeClr val="tx2"/>
                </a:solidFill>
                <a:latin typeface="Gill Sans MT" panose="020B0502020104020203" pitchFamily="34" charset="0"/>
              </a:rPr>
              <a:t>about 1.5–2 days for 36 </a:t>
            </a:r>
            <a:r>
              <a:rPr lang="en-GB" sz="2400" dirty="0">
                <a:solidFill>
                  <a:schemeClr val="tx2"/>
                </a:solidFill>
                <a:latin typeface="Gill Sans MT" panose="020B0502020104020203" pitchFamily="34" charset="0"/>
              </a:rPr>
              <a:t>questions</a:t>
            </a:r>
            <a:r>
              <a:rPr lang="en-GB" sz="2400" dirty="0" smtClean="0">
                <a:solidFill>
                  <a:schemeClr val="tx2"/>
                </a:solidFill>
                <a:latin typeface="Gill Sans MT" panose="020B0502020104020203" pitchFamily="34" charset="0"/>
              </a:rPr>
              <a:t>;</a:t>
            </a:r>
          </a:p>
          <a:p>
            <a:pPr lvl="1" algn="l"/>
            <a:endParaRPr lang="en-GB" sz="2400" dirty="0">
              <a:solidFill>
                <a:schemeClr val="tx2"/>
              </a:solidFill>
              <a:latin typeface="Gill Sans MT" panose="020B0502020104020203" pitchFamily="34" charset="0"/>
            </a:endParaRPr>
          </a:p>
          <a:p>
            <a:pPr marL="342900" indent="-342900" algn="l">
              <a:buFont typeface="Arial" panose="020B0604020202020204" pitchFamily="34" charset="0"/>
              <a:buChar char="•"/>
            </a:pPr>
            <a:r>
              <a:rPr lang="en-GB" sz="2400" dirty="0" smtClean="0">
                <a:solidFill>
                  <a:schemeClr val="tx2"/>
                </a:solidFill>
                <a:latin typeface="Gill Sans MT" panose="020B0502020104020203" pitchFamily="34" charset="0"/>
              </a:rPr>
              <a:t>Once developed, it is relatively easy to adapt and re-use with multiple audiences.</a:t>
            </a:r>
          </a:p>
          <a:p>
            <a:pPr marL="342900" indent="-342900" algn="l">
              <a:buFont typeface="Arial" panose="020B0604020202020204" pitchFamily="34" charset="0"/>
              <a:buChar char="•"/>
            </a:pPr>
            <a:endParaRPr lang="en-GB" sz="2400" dirty="0">
              <a:solidFill>
                <a:schemeClr val="tx2"/>
              </a:solidFill>
              <a:latin typeface="Gill Sans MT" panose="020B0502020104020203" pitchFamily="34" charset="0"/>
            </a:endParaRPr>
          </a:p>
          <a:p>
            <a:pPr marL="342900" indent="-342900" algn="l">
              <a:buFont typeface="Arial" panose="020B0604020202020204" pitchFamily="34" charset="0"/>
              <a:buChar char="•"/>
            </a:pPr>
            <a:r>
              <a:rPr lang="en-GB" sz="2400" dirty="0">
                <a:solidFill>
                  <a:schemeClr val="tx2"/>
                </a:solidFill>
                <a:latin typeface="Gill Sans MT" panose="020B0502020104020203" pitchFamily="34" charset="0"/>
              </a:rPr>
              <a:t>The spatial areas were very large (SDNP:1600 km</a:t>
            </a:r>
            <a:r>
              <a:rPr lang="en-GB" sz="2400" baseline="30000" dirty="0">
                <a:solidFill>
                  <a:schemeClr val="tx2"/>
                </a:solidFill>
                <a:latin typeface="Gill Sans MT" panose="020B0502020104020203" pitchFamily="34" charset="0"/>
              </a:rPr>
              <a:t>2</a:t>
            </a:r>
            <a:r>
              <a:rPr lang="en-GB" sz="2400" dirty="0">
                <a:solidFill>
                  <a:schemeClr val="tx2"/>
                </a:solidFill>
                <a:latin typeface="Gill Sans MT" panose="020B0502020104020203" pitchFamily="34" charset="0"/>
              </a:rPr>
              <a:t>)</a:t>
            </a:r>
          </a:p>
          <a:p>
            <a:pPr marL="800100" lvl="1" indent="-342900" algn="l">
              <a:buFont typeface="Wingdings" panose="05000000000000000000" pitchFamily="2" charset="2"/>
              <a:buChar char="Ø"/>
            </a:pPr>
            <a:r>
              <a:rPr lang="en-GB" sz="2400" dirty="0">
                <a:solidFill>
                  <a:schemeClr val="tx2"/>
                </a:solidFill>
                <a:latin typeface="Gill Sans MT" panose="020B0502020104020203" pitchFamily="34" charset="0"/>
              </a:rPr>
              <a:t>aerial photos and additional information </a:t>
            </a:r>
            <a:r>
              <a:rPr lang="en-GB" sz="2400" dirty="0" smtClean="0">
                <a:solidFill>
                  <a:schemeClr val="tx2"/>
                </a:solidFill>
                <a:latin typeface="Gill Sans MT" panose="020B0502020104020203" pitchFamily="34" charset="0"/>
              </a:rPr>
              <a:t>used.</a:t>
            </a:r>
            <a:endParaRPr lang="en-GB" sz="2400" dirty="0">
              <a:solidFill>
                <a:schemeClr val="tx2"/>
              </a:solidFill>
              <a:latin typeface="Gill Sans MT" panose="020B0502020104020203" pitchFamily="34" charset="0"/>
            </a:endParaRPr>
          </a:p>
        </p:txBody>
      </p:sp>
    </p:spTree>
    <p:extLst>
      <p:ext uri="{BB962C8B-B14F-4D97-AF65-F5344CB8AC3E}">
        <p14:creationId xmlns:p14="http://schemas.microsoft.com/office/powerpoint/2010/main" val="37973590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32656"/>
            <a:ext cx="1364591" cy="720393"/>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p:cNvSpPr txBox="1">
            <a:spLocks/>
          </p:cNvSpPr>
          <p:nvPr/>
        </p:nvSpPr>
        <p:spPr>
          <a:xfrm>
            <a:off x="457200" y="332656"/>
            <a:ext cx="426110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latin typeface="Gill Sans"/>
                <a:cs typeface="Gill Sans"/>
              </a:rPr>
              <a:t>Question Taster</a:t>
            </a:r>
            <a:endParaRPr lang="en-US" sz="3600" dirty="0">
              <a:latin typeface="Gill Sans"/>
              <a:cs typeface="Gill Sans"/>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97863"/>
            <a:ext cx="4645025"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5426" y="2328694"/>
            <a:ext cx="4486275" cy="340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3727" y="614128"/>
            <a:ext cx="2633663"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05682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32656"/>
            <a:ext cx="1364591" cy="720393"/>
          </a:xfrm>
          <a:prstGeom prst="rect">
            <a:avLst/>
          </a:prstGeom>
        </p:spPr>
      </p:pic>
      <p:sp>
        <p:nvSpPr>
          <p:cNvPr id="2" name="TextBox 1"/>
          <p:cNvSpPr txBox="1"/>
          <p:nvPr/>
        </p:nvSpPr>
        <p:spPr>
          <a:xfrm>
            <a:off x="249977" y="369686"/>
            <a:ext cx="6792984" cy="646331"/>
          </a:xfrm>
          <a:prstGeom prst="rect">
            <a:avLst/>
          </a:prstGeom>
          <a:noFill/>
        </p:spPr>
        <p:txBody>
          <a:bodyPr wrap="square" rtlCol="0">
            <a:spAutoFit/>
          </a:bodyPr>
          <a:lstStyle/>
          <a:p>
            <a:r>
              <a:rPr lang="en-US" sz="3600" dirty="0" smtClean="0">
                <a:latin typeface="Gill Sans"/>
                <a:ea typeface="+mj-ea"/>
                <a:cs typeface="Gill Sans"/>
              </a:rPr>
              <a:t>SDNP-Rufopoly </a:t>
            </a:r>
            <a:r>
              <a:rPr lang="en-US" sz="3600" dirty="0">
                <a:latin typeface="Gill Sans"/>
                <a:ea typeface="+mj-ea"/>
                <a:cs typeface="Gill Sans"/>
              </a:rPr>
              <a:t>in Action!</a:t>
            </a:r>
            <a:endParaRPr lang="en-US" sz="3600" dirty="0">
              <a:latin typeface="Gill Sans"/>
              <a:ea typeface="+mj-ea"/>
              <a:cs typeface="Gill Sans"/>
            </a:endParaRPr>
          </a:p>
        </p:txBody>
      </p:sp>
      <p:sp>
        <p:nvSpPr>
          <p:cNvPr id="7" name="Title 1"/>
          <p:cNvSpPr txBox="1">
            <a:spLocks/>
          </p:cNvSpPr>
          <p:nvPr/>
        </p:nvSpPr>
        <p:spPr>
          <a:xfrm>
            <a:off x="65538" y="121352"/>
            <a:ext cx="5671751"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600" dirty="0">
              <a:latin typeface="Gill Sans"/>
              <a:cs typeface="Gill Sans"/>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8017" y="1150516"/>
            <a:ext cx="6209585" cy="4640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41161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32656"/>
            <a:ext cx="1364591" cy="720393"/>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9" name="Title 1"/>
          <p:cNvSpPr txBox="1">
            <a:spLocks/>
          </p:cNvSpPr>
          <p:nvPr/>
        </p:nvSpPr>
        <p:spPr>
          <a:xfrm>
            <a:off x="457199" y="112217"/>
            <a:ext cx="612879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latin typeface="Gill Sans"/>
                <a:cs typeface="Gill Sans"/>
              </a:rPr>
              <a:t>Lessons Learnt</a:t>
            </a:r>
            <a:endParaRPr lang="en-US" sz="3600" dirty="0">
              <a:latin typeface="Gill Sans"/>
              <a:cs typeface="Gill Sans"/>
            </a:endParaRPr>
          </a:p>
        </p:txBody>
      </p:sp>
      <p:sp>
        <p:nvSpPr>
          <p:cNvPr id="7" name="Content Placeholder 2"/>
          <p:cNvSpPr txBox="1">
            <a:spLocks/>
          </p:cNvSpPr>
          <p:nvPr/>
        </p:nvSpPr>
        <p:spPr>
          <a:xfrm>
            <a:off x="342574" y="1331236"/>
            <a:ext cx="8627806" cy="434908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lvl="0" indent="-342900" algn="l">
              <a:buFont typeface="Arial" panose="020B0604020202020204" pitchFamily="34" charset="0"/>
              <a:buChar char="•"/>
            </a:pPr>
            <a:r>
              <a:rPr lang="en-GB" sz="2400" dirty="0">
                <a:solidFill>
                  <a:schemeClr val="tx2"/>
                </a:solidFill>
                <a:latin typeface="Gill Sans MT" panose="020B0502020104020203" pitchFamily="34" charset="0"/>
              </a:rPr>
              <a:t>Questions / spatial scenarios need to be carefully written </a:t>
            </a:r>
            <a:r>
              <a:rPr lang="en-GB" sz="2400" dirty="0" smtClean="0">
                <a:solidFill>
                  <a:schemeClr val="tx2"/>
                </a:solidFill>
                <a:latin typeface="Gill Sans MT" panose="020B0502020104020203" pitchFamily="34" charset="0"/>
              </a:rPr>
              <a:t>so as not </a:t>
            </a:r>
            <a:r>
              <a:rPr lang="en-GB" sz="2400" dirty="0">
                <a:solidFill>
                  <a:schemeClr val="tx2"/>
                </a:solidFill>
                <a:latin typeface="Gill Sans MT" panose="020B0502020104020203" pitchFamily="34" charset="0"/>
              </a:rPr>
              <a:t>to misrepresent the position of organisations / </a:t>
            </a:r>
            <a:r>
              <a:rPr lang="en-GB" sz="2400" dirty="0" smtClean="0">
                <a:solidFill>
                  <a:schemeClr val="tx2"/>
                </a:solidFill>
                <a:latin typeface="Gill Sans MT" panose="020B0502020104020203" pitchFamily="34" charset="0"/>
              </a:rPr>
              <a:t>authorities;</a:t>
            </a:r>
          </a:p>
          <a:p>
            <a:pPr marL="342900" lvl="0" indent="-342900" algn="l">
              <a:buFont typeface="Arial" panose="020B0604020202020204" pitchFamily="34" charset="0"/>
              <a:buChar char="•"/>
            </a:pPr>
            <a:endParaRPr lang="en-GB" sz="2400" dirty="0" smtClean="0">
              <a:solidFill>
                <a:schemeClr val="tx2"/>
              </a:solidFill>
              <a:latin typeface="Gill Sans MT" panose="020B0502020104020203" pitchFamily="34" charset="0"/>
            </a:endParaRPr>
          </a:p>
          <a:p>
            <a:pPr marL="342900" lvl="0" indent="-342900" algn="l">
              <a:buFont typeface="Arial" panose="020B0604020202020204" pitchFamily="34" charset="0"/>
              <a:buChar char="•"/>
            </a:pPr>
            <a:r>
              <a:rPr lang="en-GB" sz="2400" dirty="0" smtClean="0">
                <a:solidFill>
                  <a:schemeClr val="tx2"/>
                </a:solidFill>
                <a:latin typeface="Gill Sans MT" panose="020B0502020104020203" pitchFamily="34" charset="0"/>
              </a:rPr>
              <a:t>Allow plenty of lead time to prepare the Rufopoly tool including the GIS / mapping elements;</a:t>
            </a:r>
            <a:endParaRPr lang="en-GB" sz="2400" dirty="0">
              <a:solidFill>
                <a:schemeClr val="tx2"/>
              </a:solidFill>
              <a:latin typeface="Gill Sans MT" panose="020B0502020104020203" pitchFamily="34" charset="0"/>
            </a:endParaRPr>
          </a:p>
          <a:p>
            <a:pPr marL="342900" lvl="0" indent="-342900" algn="l">
              <a:buFont typeface="Arial" panose="020B0604020202020204" pitchFamily="34" charset="0"/>
              <a:buChar char="•"/>
            </a:pPr>
            <a:endParaRPr lang="en-GB" sz="2400" dirty="0">
              <a:solidFill>
                <a:schemeClr val="tx2"/>
              </a:solidFill>
              <a:latin typeface="Gill Sans MT" panose="020B0502020104020203" pitchFamily="34" charset="0"/>
            </a:endParaRPr>
          </a:p>
          <a:p>
            <a:pPr marL="342900" lvl="0" indent="-342900" algn="l">
              <a:buFont typeface="Arial" panose="020B0604020202020204" pitchFamily="34" charset="0"/>
              <a:buChar char="•"/>
            </a:pPr>
            <a:r>
              <a:rPr lang="en-GB" sz="2400" dirty="0">
                <a:solidFill>
                  <a:schemeClr val="tx2"/>
                </a:solidFill>
                <a:latin typeface="Gill Sans MT" panose="020B0502020104020203" pitchFamily="34" charset="0"/>
              </a:rPr>
              <a:t>The success of the exercise was dependent upon the strength of the </a:t>
            </a:r>
            <a:r>
              <a:rPr lang="en-GB" sz="2400" dirty="0" smtClean="0">
                <a:solidFill>
                  <a:schemeClr val="tx2"/>
                </a:solidFill>
                <a:latin typeface="Gill Sans MT" panose="020B0502020104020203" pitchFamily="34" charset="0"/>
              </a:rPr>
              <a:t>facilitator;</a:t>
            </a:r>
            <a:endParaRPr lang="en-GB" sz="2400" dirty="0">
              <a:solidFill>
                <a:schemeClr val="tx2"/>
              </a:solidFill>
              <a:latin typeface="Gill Sans MT" panose="020B0502020104020203" pitchFamily="34" charset="0"/>
            </a:endParaRPr>
          </a:p>
        </p:txBody>
      </p:sp>
    </p:spTree>
    <p:extLst>
      <p:ext uri="{BB962C8B-B14F-4D97-AF65-F5344CB8AC3E}">
        <p14:creationId xmlns:p14="http://schemas.microsoft.com/office/powerpoint/2010/main" val="22562820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32656"/>
            <a:ext cx="1364591" cy="720393"/>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Content Placeholder 2"/>
          <p:cNvSpPr txBox="1">
            <a:spLocks/>
          </p:cNvSpPr>
          <p:nvPr/>
        </p:nvSpPr>
        <p:spPr>
          <a:xfrm>
            <a:off x="342574" y="1331236"/>
            <a:ext cx="8627806" cy="434908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spcBef>
                <a:spcPct val="0"/>
              </a:spcBef>
            </a:pPr>
            <a:r>
              <a:rPr lang="en-GB" sz="3600" dirty="0">
                <a:solidFill>
                  <a:schemeClr val="tx1"/>
                </a:solidFill>
                <a:latin typeface="Gill Sans"/>
                <a:ea typeface="+mj-ea"/>
                <a:cs typeface="Gill Sans"/>
              </a:rPr>
              <a:t>Any </a:t>
            </a:r>
            <a:r>
              <a:rPr lang="en-GB" sz="3600" dirty="0" smtClean="0">
                <a:solidFill>
                  <a:schemeClr val="tx1"/>
                </a:solidFill>
                <a:latin typeface="Gill Sans"/>
                <a:ea typeface="+mj-ea"/>
                <a:cs typeface="Gill Sans"/>
              </a:rPr>
              <a:t>Questions?</a:t>
            </a:r>
            <a:endParaRPr lang="en-GB" sz="3600" dirty="0">
              <a:solidFill>
                <a:schemeClr val="tx1"/>
              </a:solidFill>
              <a:latin typeface="Gill Sans"/>
              <a:ea typeface="+mj-ea"/>
              <a:cs typeface="Gill Sans"/>
            </a:endParaRPr>
          </a:p>
          <a:p>
            <a:pPr lvl="0"/>
            <a:endParaRPr lang="en-GB" sz="2400" dirty="0">
              <a:solidFill>
                <a:schemeClr val="tx2"/>
              </a:solidFill>
              <a:latin typeface="Gill Sans MT" panose="020B0502020104020203" pitchFamily="34" charset="0"/>
            </a:endParaRPr>
          </a:p>
          <a:p>
            <a:pPr lvl="0"/>
            <a:r>
              <a:rPr lang="en-GB" sz="2400" dirty="0" smtClean="0">
                <a:solidFill>
                  <a:schemeClr val="tx2"/>
                </a:solidFill>
                <a:latin typeface="Gill Sans MT" panose="020B0502020104020203" pitchFamily="34" charset="0"/>
              </a:rPr>
              <a:t>Ray Drabble</a:t>
            </a:r>
          </a:p>
          <a:p>
            <a:pPr lvl="0"/>
            <a:r>
              <a:rPr lang="en-GB" sz="2400" dirty="0" smtClean="0">
                <a:solidFill>
                  <a:schemeClr val="tx2"/>
                </a:solidFill>
                <a:latin typeface="Gill Sans MT" panose="020B0502020104020203" pitchFamily="34" charset="0"/>
              </a:rPr>
              <a:t>Sustainability policy Officer</a:t>
            </a:r>
          </a:p>
          <a:p>
            <a:pPr lvl="0"/>
            <a:r>
              <a:rPr lang="en-GB" sz="2400" dirty="0" smtClean="0">
                <a:solidFill>
                  <a:schemeClr val="tx2"/>
                </a:solidFill>
                <a:latin typeface="Gill Sans MT" panose="020B0502020104020203" pitchFamily="34" charset="0"/>
              </a:rPr>
              <a:t>South Downs National Park Authority</a:t>
            </a:r>
          </a:p>
          <a:p>
            <a:pPr lvl="0"/>
            <a:r>
              <a:rPr lang="en-GB" sz="2400" dirty="0" smtClean="0">
                <a:solidFill>
                  <a:schemeClr val="tx2"/>
                </a:solidFill>
                <a:latin typeface="Gill Sans MT" panose="020B0502020104020203" pitchFamily="34" charset="0"/>
                <a:hlinkClick r:id="rId5"/>
              </a:rPr>
              <a:t>Ray.Drabble@southdowns.gov.uk</a:t>
            </a:r>
            <a:endParaRPr lang="en-GB" sz="2400" dirty="0" smtClean="0">
              <a:solidFill>
                <a:schemeClr val="tx2"/>
              </a:solidFill>
              <a:latin typeface="Gill Sans MT" panose="020B0502020104020203" pitchFamily="34" charset="0"/>
            </a:endParaRPr>
          </a:p>
          <a:p>
            <a:pPr lvl="0" algn="l"/>
            <a:endParaRPr lang="en-GB" sz="2400" dirty="0">
              <a:solidFill>
                <a:schemeClr val="tx2"/>
              </a:solidFill>
              <a:latin typeface="Gill Sans MT" panose="020B0502020104020203" pitchFamily="34" charset="0"/>
            </a:endParaRPr>
          </a:p>
        </p:txBody>
      </p:sp>
      <p:sp>
        <p:nvSpPr>
          <p:cNvPr id="9" name="Title 1"/>
          <p:cNvSpPr txBox="1">
            <a:spLocks/>
          </p:cNvSpPr>
          <p:nvPr/>
        </p:nvSpPr>
        <p:spPr>
          <a:xfrm>
            <a:off x="457199" y="112217"/>
            <a:ext cx="612879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latin typeface="Gill Sans"/>
                <a:cs typeface="Gill Sans"/>
              </a:rPr>
              <a:t>Thank you for listening</a:t>
            </a:r>
            <a:endParaRPr lang="en-US" sz="3600" dirty="0">
              <a:latin typeface="Gill Sans"/>
              <a:cs typeface="Gill Sans"/>
            </a:endParaRPr>
          </a:p>
        </p:txBody>
      </p:sp>
    </p:spTree>
    <p:extLst>
      <p:ext uri="{BB962C8B-B14F-4D97-AF65-F5344CB8AC3E}">
        <p14:creationId xmlns:p14="http://schemas.microsoft.com/office/powerpoint/2010/main" val="15066721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32656"/>
            <a:ext cx="1364591" cy="720393"/>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p:cNvSpPr txBox="1">
            <a:spLocks/>
          </p:cNvSpPr>
          <p:nvPr/>
        </p:nvSpPr>
        <p:spPr>
          <a:xfrm>
            <a:off x="457200" y="332656"/>
            <a:ext cx="6906768"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latin typeface="Gill Sans"/>
                <a:cs typeface="Gill Sans"/>
              </a:rPr>
              <a:t>The South Downs National Park</a:t>
            </a:r>
            <a:endParaRPr lang="en-US" sz="3600" dirty="0">
              <a:latin typeface="Gill Sans"/>
              <a:cs typeface="Gill Sans"/>
            </a:endParaRPr>
          </a:p>
        </p:txBody>
      </p:sp>
      <p:pic>
        <p:nvPicPr>
          <p:cNvPr id="8" name="Picture 9" descr="SDNP map2 (p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987" y="1495666"/>
            <a:ext cx="8582025"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6701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sp>
        <p:nvSpPr>
          <p:cNvPr id="7" name="Title 1"/>
          <p:cNvSpPr txBox="1">
            <a:spLocks/>
          </p:cNvSpPr>
          <p:nvPr/>
        </p:nvSpPr>
        <p:spPr>
          <a:xfrm>
            <a:off x="457200" y="43986"/>
            <a:ext cx="8124092" cy="583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Gill Sans"/>
                <a:cs typeface="Gill Sans"/>
              </a:rPr>
              <a:t>England’s Newest National Park in a Nutshell</a:t>
            </a:r>
            <a:endParaRPr lang="en-US" sz="2400" dirty="0">
              <a:latin typeface="Gill Sans"/>
              <a:cs typeface="Gill Sans"/>
            </a:endParaRPr>
          </a:p>
        </p:txBody>
      </p:sp>
      <p:pic>
        <p:nvPicPr>
          <p:cNvPr id="8" name="Content Placeholder 6"/>
          <p:cNvPicPr>
            <a:picLocks noChangeAspect="1"/>
          </p:cNvPicPr>
          <p:nvPr/>
        </p:nvPicPr>
        <p:blipFill rotWithShape="1">
          <a:blip r:embed="rId4">
            <a:extLst>
              <a:ext uri="{28A0092B-C50C-407E-A947-70E740481C1C}">
                <a14:useLocalDpi xmlns:a14="http://schemas.microsoft.com/office/drawing/2010/main" val="0"/>
              </a:ext>
            </a:extLst>
          </a:blip>
          <a:srcRect t="-2" b="7275"/>
          <a:stretch/>
        </p:blipFill>
        <p:spPr>
          <a:xfrm>
            <a:off x="583733" y="547369"/>
            <a:ext cx="7871026" cy="5213364"/>
          </a:xfrm>
          <a:prstGeom prst="rect">
            <a:avLst/>
          </a:prstGeom>
          <a:solidFill>
            <a:schemeClr val="bg1"/>
          </a:solidFill>
        </p:spPr>
      </p:pic>
    </p:spTree>
    <p:extLst>
      <p:ext uri="{BB962C8B-B14F-4D97-AF65-F5344CB8AC3E}">
        <p14:creationId xmlns:p14="http://schemas.microsoft.com/office/powerpoint/2010/main" val="12035485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32656"/>
            <a:ext cx="1364591" cy="720393"/>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9" name="Title 1"/>
          <p:cNvSpPr txBox="1">
            <a:spLocks/>
          </p:cNvSpPr>
          <p:nvPr/>
        </p:nvSpPr>
        <p:spPr>
          <a:xfrm>
            <a:off x="642395" y="332656"/>
            <a:ext cx="426110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latin typeface="Gill Sans"/>
                <a:cs typeface="Gill Sans"/>
              </a:rPr>
              <a:t>Event</a:t>
            </a:r>
            <a:endParaRPr lang="en-US" sz="3600" dirty="0">
              <a:latin typeface="Gill Sans"/>
              <a:cs typeface="Gill Sans"/>
            </a:endParaRPr>
          </a:p>
        </p:txBody>
      </p:sp>
      <p:sp>
        <p:nvSpPr>
          <p:cNvPr id="3" name="Rectangle 2"/>
          <p:cNvSpPr/>
          <p:nvPr/>
        </p:nvSpPr>
        <p:spPr>
          <a:xfrm>
            <a:off x="625033" y="1678329"/>
            <a:ext cx="7509582" cy="3416320"/>
          </a:xfrm>
          <a:prstGeom prst="rect">
            <a:avLst/>
          </a:prstGeom>
        </p:spPr>
        <p:txBody>
          <a:bodyPr wrap="square">
            <a:spAutoFit/>
          </a:bodyPr>
          <a:lstStyle/>
          <a:p>
            <a:r>
              <a:rPr lang="en-GB" sz="2400" dirty="0">
                <a:solidFill>
                  <a:schemeClr val="accent2">
                    <a:lumMod val="75000"/>
                  </a:schemeClr>
                </a:solidFill>
                <a:latin typeface="Gill Sans MT" panose="020B0502020104020203" pitchFamily="34" charset="0"/>
              </a:rPr>
              <a:t>“Planning to Deliver Multi-functional Benefits for the South Downs National Park and </a:t>
            </a:r>
            <a:r>
              <a:rPr lang="en-GB" sz="2400" dirty="0">
                <a:solidFill>
                  <a:schemeClr val="accent2">
                    <a:lumMod val="75000"/>
                  </a:schemeClr>
                </a:solidFill>
                <a:latin typeface="Gill Sans MT" panose="020B0502020104020203" pitchFamily="34" charset="0"/>
              </a:rPr>
              <a:t>Beyond” </a:t>
            </a:r>
            <a:r>
              <a:rPr lang="en-GB" sz="2400" dirty="0">
                <a:solidFill>
                  <a:schemeClr val="accent2">
                    <a:lumMod val="75000"/>
                  </a:schemeClr>
                </a:solidFill>
                <a:latin typeface="Gill Sans MT" panose="020B0502020104020203" pitchFamily="34" charset="0"/>
              </a:rPr>
              <a:t>13 October 2014</a:t>
            </a:r>
          </a:p>
          <a:p>
            <a:endParaRPr lang="en-GB" sz="2400" dirty="0" smtClean="0">
              <a:solidFill>
                <a:schemeClr val="accent5"/>
              </a:solidFill>
              <a:latin typeface="Gill Sans MT" panose="020B0502020104020203" pitchFamily="34" charset="0"/>
            </a:endParaRPr>
          </a:p>
          <a:p>
            <a:r>
              <a:rPr lang="en-GB" sz="2400" dirty="0">
                <a:solidFill>
                  <a:srgbClr val="6DA945"/>
                </a:solidFill>
                <a:latin typeface="Gill Sans MT" panose="020B0502020104020203" pitchFamily="34" charset="0"/>
              </a:rPr>
              <a:t>Purpose:  </a:t>
            </a:r>
            <a:r>
              <a:rPr lang="en-GB" sz="2400" dirty="0">
                <a:solidFill>
                  <a:srgbClr val="6DA945"/>
                </a:solidFill>
                <a:latin typeface="Gill Sans MT" panose="020B0502020104020203" pitchFamily="34" charset="0"/>
              </a:rPr>
              <a:t>Secure agreement from delegates on the principles and priorities for a South Downs National Park Green Infrastructure </a:t>
            </a:r>
            <a:r>
              <a:rPr lang="en-GB" sz="2400" dirty="0" smtClean="0">
                <a:solidFill>
                  <a:srgbClr val="6DA945"/>
                </a:solidFill>
                <a:latin typeface="Gill Sans MT" panose="020B0502020104020203" pitchFamily="34" charset="0"/>
              </a:rPr>
              <a:t>Framework.</a:t>
            </a:r>
            <a:endParaRPr lang="en-GB" sz="2400" dirty="0">
              <a:solidFill>
                <a:srgbClr val="6DA945"/>
              </a:solidFill>
              <a:latin typeface="Gill Sans MT" panose="020B0502020104020203" pitchFamily="34" charset="0"/>
            </a:endParaRPr>
          </a:p>
          <a:p>
            <a:endParaRPr lang="en-GB" sz="2400" dirty="0">
              <a:solidFill>
                <a:schemeClr val="accent5"/>
              </a:solidFill>
              <a:latin typeface="Gill Sans MT" panose="020B0502020104020203" pitchFamily="34" charset="0"/>
            </a:endParaRPr>
          </a:p>
          <a:p>
            <a:r>
              <a:rPr lang="en-GB" sz="2400" dirty="0">
                <a:solidFill>
                  <a:srgbClr val="0070C0"/>
                </a:solidFill>
                <a:latin typeface="Gill Sans MT" panose="020B0502020104020203" pitchFamily="34" charset="0"/>
              </a:rPr>
              <a:t>Participants</a:t>
            </a:r>
            <a:r>
              <a:rPr lang="en-GB" sz="2400" dirty="0">
                <a:solidFill>
                  <a:srgbClr val="0070C0"/>
                </a:solidFill>
                <a:latin typeface="Gill Sans MT" panose="020B0502020104020203" pitchFamily="34" charset="0"/>
              </a:rPr>
              <a:t>: Environmental agencies, eNGOs, Local Authorities, SDNPA </a:t>
            </a:r>
            <a:r>
              <a:rPr lang="en-GB" sz="2400" dirty="0" smtClean="0">
                <a:solidFill>
                  <a:srgbClr val="0070C0"/>
                </a:solidFill>
                <a:latin typeface="Gill Sans MT" panose="020B0502020104020203" pitchFamily="34" charset="0"/>
              </a:rPr>
              <a:t>members.</a:t>
            </a:r>
            <a:endParaRPr lang="en-GB" sz="2400" dirty="0">
              <a:solidFill>
                <a:srgbClr val="0070C0"/>
              </a:solidFill>
              <a:latin typeface="Gill Sans MT" panose="020B0502020104020203" pitchFamily="34" charset="0"/>
            </a:endParaRPr>
          </a:p>
        </p:txBody>
      </p:sp>
    </p:spTree>
    <p:extLst>
      <p:ext uri="{BB962C8B-B14F-4D97-AF65-F5344CB8AC3E}">
        <p14:creationId xmlns:p14="http://schemas.microsoft.com/office/powerpoint/2010/main" val="32556752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32656"/>
            <a:ext cx="1364591" cy="720393"/>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9" name="Title 1"/>
          <p:cNvSpPr txBox="1">
            <a:spLocks/>
          </p:cNvSpPr>
          <p:nvPr/>
        </p:nvSpPr>
        <p:spPr>
          <a:xfrm>
            <a:off x="457200" y="112217"/>
            <a:ext cx="426110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latin typeface="Gill Sans"/>
                <a:cs typeface="Gill Sans"/>
              </a:rPr>
              <a:t>Rufopoly Session</a:t>
            </a:r>
            <a:endParaRPr lang="en-US" sz="3600" dirty="0">
              <a:latin typeface="Gill Sans"/>
              <a:cs typeface="Gill Sans"/>
            </a:endParaRPr>
          </a:p>
        </p:txBody>
      </p:sp>
      <p:sp>
        <p:nvSpPr>
          <p:cNvPr id="7" name="Content Placeholder 2"/>
          <p:cNvSpPr txBox="1">
            <a:spLocks/>
          </p:cNvSpPr>
          <p:nvPr/>
        </p:nvSpPr>
        <p:spPr>
          <a:xfrm>
            <a:off x="342574" y="1331236"/>
            <a:ext cx="8627806" cy="434908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2400" dirty="0" smtClean="0">
                <a:solidFill>
                  <a:schemeClr val="accent2">
                    <a:lumMod val="75000"/>
                  </a:schemeClr>
                </a:solidFill>
                <a:latin typeface="Gill Sans MT" panose="020B0502020104020203" pitchFamily="34" charset="0"/>
              </a:rPr>
              <a:t>Aim:  To explore the implications for green infrastructure from planning issues using a range of scenarios at different spatial scales</a:t>
            </a:r>
            <a:r>
              <a:rPr lang="en-GB" sz="2400" dirty="0">
                <a:solidFill>
                  <a:schemeClr val="accent2">
                    <a:lumMod val="75000"/>
                  </a:schemeClr>
                </a:solidFill>
                <a:latin typeface="Gill Sans MT" panose="020B0502020104020203" pitchFamily="34" charset="0"/>
              </a:rPr>
              <a:t>. </a:t>
            </a:r>
            <a:r>
              <a:rPr lang="en-GB" sz="2400" dirty="0" smtClean="0">
                <a:solidFill>
                  <a:schemeClr val="accent2">
                    <a:lumMod val="75000"/>
                  </a:schemeClr>
                </a:solidFill>
                <a:latin typeface="Gill Sans MT" panose="020B0502020104020203" pitchFamily="34" charset="0"/>
              </a:rPr>
              <a:t>The SDNP-Rufopoly </a:t>
            </a:r>
            <a:r>
              <a:rPr lang="en-GB" sz="2400" dirty="0">
                <a:solidFill>
                  <a:schemeClr val="accent2">
                    <a:lumMod val="75000"/>
                  </a:schemeClr>
                </a:solidFill>
                <a:latin typeface="Gill Sans MT" panose="020B0502020104020203" pitchFamily="34" charset="0"/>
              </a:rPr>
              <a:t>game used to facilitate discussion about:</a:t>
            </a:r>
          </a:p>
          <a:p>
            <a:pPr marL="342900" lvl="1" indent="-342900" algn="l">
              <a:buFont typeface="Arial" panose="020B0604020202020204" pitchFamily="34" charset="0"/>
              <a:buChar char="•"/>
            </a:pPr>
            <a:r>
              <a:rPr lang="en-GB" sz="2400" dirty="0" smtClean="0">
                <a:solidFill>
                  <a:srgbClr val="316D38"/>
                </a:solidFill>
                <a:latin typeface="Gill Sans MT" panose="020B0502020104020203" pitchFamily="34" charset="0"/>
              </a:rPr>
              <a:t>What </a:t>
            </a:r>
            <a:r>
              <a:rPr lang="en-GB" sz="2400" dirty="0">
                <a:solidFill>
                  <a:srgbClr val="316D38"/>
                </a:solidFill>
                <a:latin typeface="Gill Sans MT" panose="020B0502020104020203" pitchFamily="34" charset="0"/>
              </a:rPr>
              <a:t>benefits to society should the Framework seek to deliver?</a:t>
            </a:r>
          </a:p>
          <a:p>
            <a:pPr marL="342900" lvl="1" indent="-342900" algn="l">
              <a:buFont typeface="Arial" panose="020B0604020202020204" pitchFamily="34" charset="0"/>
              <a:buChar char="•"/>
            </a:pPr>
            <a:r>
              <a:rPr lang="en-GB" sz="2400" dirty="0">
                <a:solidFill>
                  <a:srgbClr val="316D38"/>
                </a:solidFill>
                <a:latin typeface="Gill Sans MT" panose="020B0502020104020203" pitchFamily="34" charset="0"/>
              </a:rPr>
              <a:t>What principles of partnership working have been identified that could deliver a better environment through a GI Framework?</a:t>
            </a:r>
          </a:p>
          <a:p>
            <a:pPr marL="342900" lvl="1" indent="-342900" algn="l">
              <a:buFont typeface="Arial" panose="020B0604020202020204" pitchFamily="34" charset="0"/>
              <a:buChar char="•"/>
            </a:pPr>
            <a:r>
              <a:rPr lang="en-GB" sz="2400" dirty="0">
                <a:solidFill>
                  <a:srgbClr val="316D38"/>
                </a:solidFill>
                <a:latin typeface="Gill Sans MT" panose="020B0502020104020203" pitchFamily="34" charset="0"/>
              </a:rPr>
              <a:t>What areas of opportunity spatially and thematically should be the priorities for cross-border collaboration on GI</a:t>
            </a:r>
            <a:r>
              <a:rPr lang="en-GB" sz="2400" dirty="0" smtClean="0">
                <a:solidFill>
                  <a:srgbClr val="316D38"/>
                </a:solidFill>
                <a:latin typeface="Gill Sans MT" panose="020B0502020104020203" pitchFamily="34" charset="0"/>
              </a:rPr>
              <a:t>?</a:t>
            </a:r>
          </a:p>
          <a:p>
            <a:pPr marL="0" lvl="1" algn="l"/>
            <a:endParaRPr lang="en-GB" sz="2400" dirty="0" smtClean="0">
              <a:solidFill>
                <a:schemeClr val="tx1"/>
              </a:solidFill>
              <a:latin typeface="Gill Sans MT" panose="020B0502020104020203" pitchFamily="34" charset="0"/>
            </a:endParaRPr>
          </a:p>
          <a:p>
            <a:pPr marL="0" lvl="1" algn="l"/>
            <a:r>
              <a:rPr lang="en-GB" sz="2400" dirty="0" smtClean="0">
                <a:solidFill>
                  <a:schemeClr val="tx1"/>
                </a:solidFill>
                <a:latin typeface="Gill Sans MT" panose="020B0502020104020203" pitchFamily="34" charset="0"/>
              </a:rPr>
              <a:t>It was the principles and opportunities for partnership working on GI that the groups were asked to focus on</a:t>
            </a:r>
            <a:r>
              <a:rPr lang="en-GB" sz="2400" dirty="0" smtClean="0">
                <a:solidFill>
                  <a:srgbClr val="316D38"/>
                </a:solidFill>
                <a:latin typeface="Gill Sans MT" panose="020B0502020104020203" pitchFamily="34" charset="0"/>
              </a:rPr>
              <a:t>. </a:t>
            </a:r>
            <a:endParaRPr lang="en-GB" sz="2400" dirty="0">
              <a:solidFill>
                <a:srgbClr val="316D38"/>
              </a:solidFill>
              <a:latin typeface="Gill Sans MT" panose="020B0502020104020203" pitchFamily="34" charset="0"/>
            </a:endParaRPr>
          </a:p>
        </p:txBody>
      </p:sp>
    </p:spTree>
    <p:extLst>
      <p:ext uri="{BB962C8B-B14F-4D97-AF65-F5344CB8AC3E}">
        <p14:creationId xmlns:p14="http://schemas.microsoft.com/office/powerpoint/2010/main" val="1787454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32656"/>
            <a:ext cx="1364591" cy="720393"/>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9" name="Title 1"/>
          <p:cNvSpPr txBox="1">
            <a:spLocks/>
          </p:cNvSpPr>
          <p:nvPr/>
        </p:nvSpPr>
        <p:spPr>
          <a:xfrm>
            <a:off x="457199" y="112217"/>
            <a:ext cx="612879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latin typeface="Gill Sans"/>
                <a:cs typeface="Gill Sans"/>
              </a:rPr>
              <a:t>Key Issues for Planners</a:t>
            </a:r>
            <a:endParaRPr lang="en-US" sz="3600" dirty="0">
              <a:latin typeface="Gill Sans"/>
              <a:cs typeface="Gill Sans"/>
            </a:endParaRPr>
          </a:p>
        </p:txBody>
      </p:sp>
      <p:sp>
        <p:nvSpPr>
          <p:cNvPr id="7" name="Content Placeholder 2"/>
          <p:cNvSpPr txBox="1">
            <a:spLocks/>
          </p:cNvSpPr>
          <p:nvPr/>
        </p:nvSpPr>
        <p:spPr>
          <a:xfrm>
            <a:off x="342574" y="1331236"/>
            <a:ext cx="8627806" cy="434908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en-GB" sz="2400" dirty="0" smtClean="0">
                <a:solidFill>
                  <a:schemeClr val="accent2">
                    <a:lumMod val="75000"/>
                  </a:schemeClr>
                </a:solidFill>
                <a:latin typeface="Gill Sans MT" panose="020B0502020104020203" pitchFamily="34" charset="0"/>
              </a:rPr>
              <a:t>Development pressures – neighbouring authorities;</a:t>
            </a:r>
          </a:p>
          <a:p>
            <a:pPr marL="342900" indent="-342900" algn="l">
              <a:buFont typeface="Arial" panose="020B0604020202020204" pitchFamily="34" charset="0"/>
              <a:buChar char="•"/>
            </a:pPr>
            <a:r>
              <a:rPr lang="en-GB" sz="2400" dirty="0">
                <a:solidFill>
                  <a:schemeClr val="accent2">
                    <a:lumMod val="75000"/>
                  </a:schemeClr>
                </a:solidFill>
                <a:latin typeface="Gill Sans MT" panose="020B0502020104020203" pitchFamily="34" charset="0"/>
              </a:rPr>
              <a:t>Visitor </a:t>
            </a:r>
            <a:r>
              <a:rPr lang="en-GB" sz="2400" dirty="0" smtClean="0">
                <a:solidFill>
                  <a:schemeClr val="accent2">
                    <a:lumMod val="75000"/>
                  </a:schemeClr>
                </a:solidFill>
                <a:latin typeface="Gill Sans MT" panose="020B0502020104020203" pitchFamily="34" charset="0"/>
              </a:rPr>
              <a:t>pressure – e.g. disturbance to ground nesting birds;</a:t>
            </a:r>
          </a:p>
          <a:p>
            <a:pPr marL="342900" indent="-342900" algn="l">
              <a:buFont typeface="Arial" panose="020B0604020202020204" pitchFamily="34" charset="0"/>
              <a:buChar char="•"/>
            </a:pPr>
            <a:r>
              <a:rPr lang="en-GB" sz="2400" dirty="0" smtClean="0">
                <a:solidFill>
                  <a:schemeClr val="accent2">
                    <a:lumMod val="75000"/>
                  </a:schemeClr>
                </a:solidFill>
                <a:latin typeface="Gill Sans MT" panose="020B0502020104020203" pitchFamily="34" charset="0"/>
              </a:rPr>
              <a:t>Threatened heritage – KE VII; </a:t>
            </a:r>
            <a:endParaRPr lang="en-GB" sz="2400" dirty="0">
              <a:solidFill>
                <a:schemeClr val="accent2">
                  <a:lumMod val="75000"/>
                </a:schemeClr>
              </a:solidFill>
              <a:latin typeface="Gill Sans MT" panose="020B0502020104020203" pitchFamily="34" charset="0"/>
            </a:endParaRPr>
          </a:p>
          <a:p>
            <a:pPr marL="342900" indent="-342900" algn="l">
              <a:buFont typeface="Arial" panose="020B0604020202020204" pitchFamily="34" charset="0"/>
              <a:buChar char="•"/>
            </a:pPr>
            <a:r>
              <a:rPr lang="en-GB" sz="2400" dirty="0" smtClean="0">
                <a:solidFill>
                  <a:schemeClr val="accent2">
                    <a:lumMod val="75000"/>
                  </a:schemeClr>
                </a:solidFill>
                <a:latin typeface="Gill Sans MT" panose="020B0502020104020203" pitchFamily="34" charset="0"/>
              </a:rPr>
              <a:t>Water resources – Rivers / GW in areas fail WFD objectives;</a:t>
            </a:r>
            <a:endParaRPr lang="en-GB" sz="2400" dirty="0">
              <a:solidFill>
                <a:schemeClr val="accent2">
                  <a:lumMod val="75000"/>
                </a:schemeClr>
              </a:solidFill>
              <a:latin typeface="Gill Sans MT" panose="020B0502020104020203" pitchFamily="34" charset="0"/>
            </a:endParaRPr>
          </a:p>
          <a:p>
            <a:pPr marL="342900" indent="-342900" algn="l">
              <a:buFont typeface="Arial" panose="020B0604020202020204" pitchFamily="34" charset="0"/>
              <a:buChar char="•"/>
            </a:pPr>
            <a:r>
              <a:rPr lang="en-GB" sz="2400" dirty="0">
                <a:solidFill>
                  <a:schemeClr val="accent2">
                    <a:lumMod val="75000"/>
                  </a:schemeClr>
                </a:solidFill>
                <a:latin typeface="Gill Sans MT" panose="020B0502020104020203" pitchFamily="34" charset="0"/>
              </a:rPr>
              <a:t>Economic </a:t>
            </a:r>
            <a:r>
              <a:rPr lang="en-GB" sz="2400" dirty="0" smtClean="0">
                <a:solidFill>
                  <a:schemeClr val="accent2">
                    <a:lumMod val="75000"/>
                  </a:schemeClr>
                </a:solidFill>
                <a:latin typeface="Gill Sans MT" panose="020B0502020104020203" pitchFamily="34" charset="0"/>
              </a:rPr>
              <a:t>&amp; </a:t>
            </a:r>
            <a:r>
              <a:rPr lang="en-GB" sz="2400" dirty="0">
                <a:solidFill>
                  <a:schemeClr val="accent2">
                    <a:lumMod val="75000"/>
                  </a:schemeClr>
                </a:solidFill>
                <a:latin typeface="Gill Sans MT" panose="020B0502020104020203" pitchFamily="34" charset="0"/>
              </a:rPr>
              <a:t>market </a:t>
            </a:r>
            <a:r>
              <a:rPr lang="en-GB" sz="2400" dirty="0" smtClean="0">
                <a:solidFill>
                  <a:schemeClr val="accent2">
                    <a:lumMod val="75000"/>
                  </a:schemeClr>
                </a:solidFill>
                <a:latin typeface="Gill Sans MT" panose="020B0502020104020203" pitchFamily="34" charset="0"/>
              </a:rPr>
              <a:t>trends – the new Champagne region!</a:t>
            </a:r>
            <a:endParaRPr lang="en-GB" sz="2400" dirty="0">
              <a:solidFill>
                <a:schemeClr val="accent2">
                  <a:lumMod val="75000"/>
                </a:schemeClr>
              </a:solidFill>
              <a:latin typeface="Gill Sans MT" panose="020B0502020104020203" pitchFamily="34" charset="0"/>
            </a:endParaRPr>
          </a:p>
          <a:p>
            <a:pPr marL="342900" indent="-342900" algn="l">
              <a:buFont typeface="Arial" panose="020B0604020202020204" pitchFamily="34" charset="0"/>
              <a:buChar char="•"/>
            </a:pPr>
            <a:r>
              <a:rPr lang="en-GB" sz="2400" dirty="0">
                <a:solidFill>
                  <a:schemeClr val="accent2">
                    <a:lumMod val="75000"/>
                  </a:schemeClr>
                </a:solidFill>
                <a:latin typeface="Gill Sans MT" panose="020B0502020104020203" pitchFamily="34" charset="0"/>
              </a:rPr>
              <a:t>Climate </a:t>
            </a:r>
            <a:r>
              <a:rPr lang="en-GB" sz="2400" dirty="0" smtClean="0">
                <a:solidFill>
                  <a:schemeClr val="accent2">
                    <a:lumMod val="75000"/>
                  </a:schemeClr>
                </a:solidFill>
                <a:latin typeface="Gill Sans MT" panose="020B0502020104020203" pitchFamily="34" charset="0"/>
              </a:rPr>
              <a:t>change –  coastal inundation and surface water flooding;</a:t>
            </a:r>
            <a:endParaRPr lang="en-GB" sz="2400" dirty="0">
              <a:solidFill>
                <a:schemeClr val="accent2">
                  <a:lumMod val="75000"/>
                </a:schemeClr>
              </a:solidFill>
              <a:latin typeface="Gill Sans MT" panose="020B0502020104020203" pitchFamily="34" charset="0"/>
            </a:endParaRPr>
          </a:p>
          <a:p>
            <a:pPr marL="342900" indent="-342900" algn="l">
              <a:buFont typeface="Arial" panose="020B0604020202020204" pitchFamily="34" charset="0"/>
              <a:buChar char="•"/>
            </a:pPr>
            <a:r>
              <a:rPr lang="en-GB" sz="2400" dirty="0">
                <a:solidFill>
                  <a:schemeClr val="accent2">
                    <a:lumMod val="75000"/>
                  </a:schemeClr>
                </a:solidFill>
                <a:latin typeface="Gill Sans MT" panose="020B0502020104020203" pitchFamily="34" charset="0"/>
              </a:rPr>
              <a:t>Changing values, behaviours, </a:t>
            </a:r>
            <a:r>
              <a:rPr lang="en-GB" sz="2400" dirty="0" smtClean="0">
                <a:solidFill>
                  <a:schemeClr val="accent2">
                    <a:lumMod val="75000"/>
                  </a:schemeClr>
                </a:solidFill>
                <a:latin typeface="Gill Sans MT" panose="020B0502020104020203" pitchFamily="34" charset="0"/>
              </a:rPr>
              <a:t>lifestyles – SDNP as a resource for health and recreation.</a:t>
            </a:r>
            <a:endParaRPr lang="en-GB" sz="2400" dirty="0">
              <a:solidFill>
                <a:schemeClr val="accent2">
                  <a:lumMod val="75000"/>
                </a:schemeClr>
              </a:solidFill>
              <a:latin typeface="Gill Sans MT" panose="020B0502020104020203" pitchFamily="34" charset="0"/>
            </a:endParaRPr>
          </a:p>
        </p:txBody>
      </p:sp>
    </p:spTree>
    <p:extLst>
      <p:ext uri="{BB962C8B-B14F-4D97-AF65-F5344CB8AC3E}">
        <p14:creationId xmlns:p14="http://schemas.microsoft.com/office/powerpoint/2010/main" val="33791846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94DB3D-0E80-44A5-8D7C-F890E495C966}" type="slidenum">
              <a:rPr lang="en-GB" smtClean="0"/>
              <a:pPr/>
              <a:t>7</a:t>
            </a:fld>
            <a:endParaRPr lang="en-GB" dirty="0"/>
          </a:p>
        </p:txBody>
      </p:sp>
      <p:pic>
        <p:nvPicPr>
          <p:cNvPr id="3" name="Picture 2"/>
          <p:cNvPicPr>
            <a:picLocks noChangeAspect="1"/>
          </p:cNvPicPr>
          <p:nvPr/>
        </p:nvPicPr>
        <p:blipFill>
          <a:blip r:embed="rId3"/>
          <a:stretch>
            <a:fillRect/>
          </a:stretch>
        </p:blipFill>
        <p:spPr>
          <a:xfrm>
            <a:off x="0" y="0"/>
            <a:ext cx="9336985" cy="6685807"/>
          </a:xfrm>
          <a:prstGeom prst="rect">
            <a:avLst/>
          </a:prstGeom>
        </p:spPr>
      </p:pic>
    </p:spTree>
    <p:extLst>
      <p:ext uri="{BB962C8B-B14F-4D97-AF65-F5344CB8AC3E}">
        <p14:creationId xmlns:p14="http://schemas.microsoft.com/office/powerpoint/2010/main" val="3839477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32656"/>
            <a:ext cx="1364591" cy="720393"/>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9" name="Title 1"/>
          <p:cNvSpPr txBox="1">
            <a:spLocks/>
          </p:cNvSpPr>
          <p:nvPr/>
        </p:nvSpPr>
        <p:spPr>
          <a:xfrm>
            <a:off x="457199" y="112217"/>
            <a:ext cx="612879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latin typeface="Gill Sans"/>
                <a:cs typeface="Gill Sans"/>
              </a:rPr>
              <a:t>Landscapes / Areas</a:t>
            </a:r>
            <a:endParaRPr lang="en-US" sz="3600" dirty="0">
              <a:latin typeface="Gill Sans"/>
              <a:cs typeface="Gill Sans"/>
            </a:endParaRPr>
          </a:p>
        </p:txBody>
      </p:sp>
      <p:sp>
        <p:nvSpPr>
          <p:cNvPr id="7" name="Content Placeholder 2"/>
          <p:cNvSpPr txBox="1">
            <a:spLocks/>
          </p:cNvSpPr>
          <p:nvPr/>
        </p:nvSpPr>
        <p:spPr>
          <a:xfrm>
            <a:off x="342574" y="1331236"/>
            <a:ext cx="8627806" cy="434908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2400" dirty="0">
                <a:solidFill>
                  <a:schemeClr val="accent2">
                    <a:lumMod val="75000"/>
                  </a:schemeClr>
                </a:solidFill>
                <a:latin typeface="Gill Sans MT" panose="020B0502020104020203" pitchFamily="34" charset="0"/>
              </a:rPr>
              <a:t>The focus in the game is on specific areas identified as </a:t>
            </a:r>
            <a:r>
              <a:rPr lang="en-GB" sz="2400" dirty="0" smtClean="0">
                <a:solidFill>
                  <a:schemeClr val="accent2">
                    <a:lumMod val="75000"/>
                  </a:schemeClr>
                </a:solidFill>
                <a:latin typeface="Gill Sans MT" panose="020B0502020104020203" pitchFamily="34" charset="0"/>
              </a:rPr>
              <a:t>representative of particular concerns </a:t>
            </a:r>
            <a:r>
              <a:rPr lang="en-GB" sz="2400" dirty="0">
                <a:solidFill>
                  <a:schemeClr val="accent2">
                    <a:lumMod val="75000"/>
                  </a:schemeClr>
                </a:solidFill>
                <a:latin typeface="Gill Sans MT" panose="020B0502020104020203" pitchFamily="34" charset="0"/>
              </a:rPr>
              <a:t>for the forthcoming Local Plan:</a:t>
            </a:r>
          </a:p>
          <a:p>
            <a:pPr marL="342900" indent="-342900" algn="l">
              <a:buFont typeface="Arial" panose="020B0604020202020204" pitchFamily="34" charset="0"/>
              <a:buChar char="•"/>
            </a:pPr>
            <a:r>
              <a:rPr lang="en-GB" sz="2400" dirty="0">
                <a:solidFill>
                  <a:schemeClr val="accent2">
                    <a:lumMod val="75000"/>
                  </a:schemeClr>
                </a:solidFill>
                <a:latin typeface="Gill Sans MT" panose="020B0502020104020203" pitchFamily="34" charset="0"/>
              </a:rPr>
              <a:t>Petersfield (growing market town</a:t>
            </a:r>
            <a:r>
              <a:rPr lang="en-GB" sz="2400" dirty="0" smtClean="0">
                <a:solidFill>
                  <a:schemeClr val="accent2">
                    <a:lumMod val="75000"/>
                  </a:schemeClr>
                </a:solidFill>
                <a:latin typeface="Gill Sans MT" panose="020B0502020104020203" pitchFamily="34" charset="0"/>
              </a:rPr>
              <a:t>);</a:t>
            </a:r>
            <a:endParaRPr lang="en-GB" sz="2400" dirty="0">
              <a:solidFill>
                <a:schemeClr val="accent2">
                  <a:lumMod val="75000"/>
                </a:schemeClr>
              </a:solidFill>
              <a:latin typeface="Gill Sans MT" panose="020B0502020104020203" pitchFamily="34" charset="0"/>
            </a:endParaRPr>
          </a:p>
          <a:p>
            <a:pPr marL="342900" indent="-342900" algn="l">
              <a:buFont typeface="Arial" panose="020B0604020202020204" pitchFamily="34" charset="0"/>
              <a:buChar char="•"/>
            </a:pPr>
            <a:r>
              <a:rPr lang="en-GB" sz="2400" dirty="0">
                <a:solidFill>
                  <a:schemeClr val="accent2">
                    <a:lumMod val="75000"/>
                  </a:schemeClr>
                </a:solidFill>
                <a:latin typeface="Gill Sans MT" panose="020B0502020104020203" pitchFamily="34" charset="0"/>
              </a:rPr>
              <a:t>Parishes: Fernhurst, </a:t>
            </a:r>
            <a:r>
              <a:rPr lang="en-GB" sz="2400" dirty="0" smtClean="0">
                <a:solidFill>
                  <a:schemeClr val="accent2">
                    <a:lumMod val="75000"/>
                  </a:schemeClr>
                </a:solidFill>
                <a:latin typeface="Gill Sans MT" panose="020B0502020104020203" pitchFamily="34" charset="0"/>
              </a:rPr>
              <a:t>Lavant;</a:t>
            </a:r>
            <a:endParaRPr lang="en-GB" sz="2400" dirty="0">
              <a:solidFill>
                <a:schemeClr val="accent2">
                  <a:lumMod val="75000"/>
                </a:schemeClr>
              </a:solidFill>
              <a:latin typeface="Gill Sans MT" panose="020B0502020104020203" pitchFamily="34" charset="0"/>
            </a:endParaRPr>
          </a:p>
          <a:p>
            <a:pPr marL="342900" indent="-342900" algn="l">
              <a:buFont typeface="Arial" panose="020B0604020202020204" pitchFamily="34" charset="0"/>
              <a:buChar char="•"/>
            </a:pPr>
            <a:r>
              <a:rPr lang="en-GB" sz="2400" dirty="0">
                <a:solidFill>
                  <a:schemeClr val="accent2">
                    <a:lumMod val="75000"/>
                  </a:schemeClr>
                </a:solidFill>
                <a:latin typeface="Gill Sans MT" panose="020B0502020104020203" pitchFamily="34" charset="0"/>
              </a:rPr>
              <a:t>Wealdon Heath </a:t>
            </a:r>
            <a:r>
              <a:rPr lang="en-GB" sz="2400" dirty="0" smtClean="0">
                <a:solidFill>
                  <a:schemeClr val="accent2">
                    <a:lumMod val="75000"/>
                  </a:schemeClr>
                </a:solidFill>
                <a:latin typeface="Gill Sans MT" panose="020B0502020104020203" pitchFamily="34" charset="0"/>
              </a:rPr>
              <a:t>SPA;</a:t>
            </a:r>
            <a:endParaRPr lang="en-GB" sz="2400" dirty="0">
              <a:solidFill>
                <a:schemeClr val="accent2">
                  <a:lumMod val="75000"/>
                </a:schemeClr>
              </a:solidFill>
              <a:latin typeface="Gill Sans MT" panose="020B0502020104020203" pitchFamily="34" charset="0"/>
            </a:endParaRPr>
          </a:p>
          <a:p>
            <a:pPr marL="342900" indent="-342900" algn="l">
              <a:buFont typeface="Arial" panose="020B0604020202020204" pitchFamily="34" charset="0"/>
              <a:buChar char="•"/>
            </a:pPr>
            <a:r>
              <a:rPr lang="en-GB" sz="2400" dirty="0">
                <a:solidFill>
                  <a:schemeClr val="accent2">
                    <a:lumMod val="75000"/>
                  </a:schemeClr>
                </a:solidFill>
                <a:latin typeface="Gill Sans MT" panose="020B0502020104020203" pitchFamily="34" charset="0"/>
              </a:rPr>
              <a:t>Heritage </a:t>
            </a:r>
            <a:r>
              <a:rPr lang="en-GB" sz="2400" dirty="0" smtClean="0">
                <a:solidFill>
                  <a:schemeClr val="accent2">
                    <a:lumMod val="75000"/>
                  </a:schemeClr>
                </a:solidFill>
                <a:latin typeface="Gill Sans MT" panose="020B0502020104020203" pitchFamily="34" charset="0"/>
              </a:rPr>
              <a:t>coast;</a:t>
            </a:r>
            <a:endParaRPr lang="en-GB" sz="2400" dirty="0">
              <a:solidFill>
                <a:schemeClr val="accent2">
                  <a:lumMod val="75000"/>
                </a:schemeClr>
              </a:solidFill>
              <a:latin typeface="Gill Sans MT" panose="020B0502020104020203" pitchFamily="34" charset="0"/>
            </a:endParaRPr>
          </a:p>
          <a:p>
            <a:pPr marL="342900" indent="-342900" algn="l">
              <a:buFont typeface="Arial" panose="020B0604020202020204" pitchFamily="34" charset="0"/>
              <a:buChar char="•"/>
            </a:pPr>
            <a:r>
              <a:rPr lang="en-GB" sz="2400" dirty="0">
                <a:solidFill>
                  <a:schemeClr val="accent2">
                    <a:lumMod val="75000"/>
                  </a:schemeClr>
                </a:solidFill>
                <a:latin typeface="Gill Sans MT" panose="020B0502020104020203" pitchFamily="34" charset="0"/>
              </a:rPr>
              <a:t>Urban coastal </a:t>
            </a:r>
            <a:r>
              <a:rPr lang="en-GB" sz="2400" dirty="0" smtClean="0">
                <a:solidFill>
                  <a:schemeClr val="accent2">
                    <a:lumMod val="75000"/>
                  </a:schemeClr>
                </a:solidFill>
                <a:latin typeface="Gill Sans MT" panose="020B0502020104020203" pitchFamily="34" charset="0"/>
              </a:rPr>
              <a:t>fringe;</a:t>
            </a:r>
            <a:endParaRPr lang="en-GB" sz="2400" dirty="0">
              <a:solidFill>
                <a:schemeClr val="accent2">
                  <a:lumMod val="75000"/>
                </a:schemeClr>
              </a:solidFill>
              <a:latin typeface="Gill Sans MT" panose="020B0502020104020203" pitchFamily="34" charset="0"/>
            </a:endParaRPr>
          </a:p>
          <a:p>
            <a:pPr marL="342900" indent="-342900" algn="l">
              <a:buFont typeface="Arial" panose="020B0604020202020204" pitchFamily="34" charset="0"/>
              <a:buChar char="•"/>
            </a:pPr>
            <a:r>
              <a:rPr lang="en-GB" sz="2400" dirty="0">
                <a:solidFill>
                  <a:schemeClr val="accent2">
                    <a:lumMod val="75000"/>
                  </a:schemeClr>
                </a:solidFill>
                <a:latin typeface="Gill Sans MT" panose="020B0502020104020203" pitchFamily="34" charset="0"/>
              </a:rPr>
              <a:t>Shoreham Cement </a:t>
            </a:r>
            <a:r>
              <a:rPr lang="en-GB" sz="2400" dirty="0" smtClean="0">
                <a:solidFill>
                  <a:schemeClr val="accent2">
                    <a:lumMod val="75000"/>
                  </a:schemeClr>
                </a:solidFill>
                <a:latin typeface="Gill Sans MT" panose="020B0502020104020203" pitchFamily="34" charset="0"/>
              </a:rPr>
              <a:t>Works;</a:t>
            </a:r>
          </a:p>
        </p:txBody>
      </p:sp>
    </p:spTree>
    <p:extLst>
      <p:ext uri="{BB962C8B-B14F-4D97-AF65-F5344CB8AC3E}">
        <p14:creationId xmlns:p14="http://schemas.microsoft.com/office/powerpoint/2010/main" val="25971696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94DB3D-0E80-44A5-8D7C-F890E495C966}" type="slidenum">
              <a:rPr lang="en-GB" smtClean="0"/>
              <a:pPr/>
              <a:t>9</a:t>
            </a:fld>
            <a:endParaRPr lang="en-GB" dirty="0"/>
          </a:p>
        </p:txBody>
      </p:sp>
      <p:pic>
        <p:nvPicPr>
          <p:cNvPr id="3" name="Picture 2"/>
          <p:cNvPicPr>
            <a:picLocks noChangeAspect="1"/>
          </p:cNvPicPr>
          <p:nvPr/>
        </p:nvPicPr>
        <p:blipFill>
          <a:blip r:embed="rId3"/>
          <a:stretch>
            <a:fillRect/>
          </a:stretch>
        </p:blipFill>
        <p:spPr>
          <a:xfrm>
            <a:off x="0" y="332656"/>
            <a:ext cx="9144000" cy="5516342"/>
          </a:xfrm>
          <a:prstGeom prst="rect">
            <a:avLst/>
          </a:prstGeom>
        </p:spPr>
      </p:pic>
    </p:spTree>
    <p:extLst>
      <p:ext uri="{BB962C8B-B14F-4D97-AF65-F5344CB8AC3E}">
        <p14:creationId xmlns:p14="http://schemas.microsoft.com/office/powerpoint/2010/main" val="3826024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671</TotalTime>
  <Words>1717</Words>
  <Application>Microsoft Office PowerPoint</Application>
  <PresentationFormat>On-screen Show (4:3)</PresentationFormat>
  <Paragraphs>142</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Downs National Park Authority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Sibbald</dc:creator>
  <cp:lastModifiedBy>Drabble</cp:lastModifiedBy>
  <cp:revision>64</cp:revision>
  <cp:lastPrinted>2015-04-22T23:57:05Z</cp:lastPrinted>
  <dcterms:created xsi:type="dcterms:W3CDTF">2014-10-09T08:15:51Z</dcterms:created>
  <dcterms:modified xsi:type="dcterms:W3CDTF">2015-04-23T00:05:40Z</dcterms:modified>
</cp:coreProperties>
</file>