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customXml/itemProps1.xml" ContentType="application/vnd.openxmlformats-officedocument.customXmlProperties+xml"/>
  <Override PartName="/customXml/itemProps2.xml" ContentType="application/vnd.openxmlformats-officedocument.customXmlProperties+xml"/>
  <Override PartName="/customXml/itemProps3.xml" ContentType="application/vnd.openxmlformats-officedocument.customXmlProperties+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slides/slide49.xml" ContentType="application/vnd.openxmlformats-officedocument.presentationml.slide+xml"/>
  <Override PartName="/ppt/slides/slide50.xml" ContentType="application/vnd.openxmlformats-officedocument.presentationml.slide+xml"/>
  <Override PartName="/ppt/slides/slide51.xml" ContentType="application/vnd.openxmlformats-officedocument.presentationml.slide+xml"/>
  <Override PartName="/ppt/slides/slide52.xml" ContentType="application/vnd.openxmlformats-officedocument.presentationml.slide+xml"/>
  <Override PartName="/ppt/slides/slide53.xml" ContentType="application/vnd.openxmlformats-officedocument.presentationml.slide+xml"/>
  <Override PartName="/ppt/slides/slide54.xml" ContentType="application/vnd.openxmlformats-officedocument.presentationml.slide+xml"/>
  <Override PartName="/ppt/slides/slide55.xml" ContentType="application/vnd.openxmlformats-officedocument.presentationml.slide+xml"/>
  <Override PartName="/ppt/slides/slide56.xml" ContentType="application/vnd.openxmlformats-officedocument.presentationml.slide+xml"/>
  <Override PartName="/ppt/slides/slide57.xml" ContentType="application/vnd.openxmlformats-officedocument.presentationml.slide+xml"/>
  <Override PartName="/ppt/slides/slide58.xml" ContentType="application/vnd.openxmlformats-officedocument.presentationml.slide+xml"/>
  <Override PartName="/ppt/slides/slide59.xml" ContentType="application/vnd.openxmlformats-officedocument.presentationml.slide+xml"/>
  <Override PartName="/ppt/slides/slide60.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theme/theme2.xml" ContentType="application/vnd.openxmlformats-officedocument.theme+xml"/>
  <Override PartName="/ppt/theme/theme3.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revisionInfo.xml" ContentType="application/vnd.ms-powerpoint.revisioninfo+xml"/>
  <Override PartName="/docProps/core.xml" ContentType="application/vnd.openxmlformats-package.core-properties+xml"/>
  <Override PartName="/docProps/app.xml" ContentType="application/vnd.openxmlformats-officedocument.extended-properties+xml"/>
  <Override PartName="/docProps/custom.xml" ContentType="application/vnd.openxmlformats-officedocument.custom-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5" Type="http://schemas.openxmlformats.org/officeDocument/2006/relationships/custom-properties" Target="docProps/custom.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72" r:id="rId4"/>
  </p:sldMasterIdLst>
  <p:notesMasterIdLst>
    <p:notesMasterId r:id="rId65"/>
  </p:notesMasterIdLst>
  <p:handoutMasterIdLst>
    <p:handoutMasterId r:id="rId66"/>
  </p:handoutMasterIdLst>
  <p:sldIdLst>
    <p:sldId id="303" r:id="rId5"/>
    <p:sldId id="366" r:id="rId6"/>
    <p:sldId id="400" r:id="rId7"/>
    <p:sldId id="520" r:id="rId8"/>
    <p:sldId id="263" r:id="rId9"/>
    <p:sldId id="595" r:id="rId10"/>
    <p:sldId id="596" r:id="rId11"/>
    <p:sldId id="597" r:id="rId12"/>
    <p:sldId id="598" r:id="rId13"/>
    <p:sldId id="372" r:id="rId14"/>
    <p:sldId id="599" r:id="rId15"/>
    <p:sldId id="600" r:id="rId16"/>
    <p:sldId id="601" r:id="rId17"/>
    <p:sldId id="602" r:id="rId18"/>
    <p:sldId id="603" r:id="rId19"/>
    <p:sldId id="604" r:id="rId20"/>
    <p:sldId id="605" r:id="rId21"/>
    <p:sldId id="606" r:id="rId22"/>
    <p:sldId id="607" r:id="rId23"/>
    <p:sldId id="608" r:id="rId24"/>
    <p:sldId id="524" r:id="rId25"/>
    <p:sldId id="415" r:id="rId26"/>
    <p:sldId id="416" r:id="rId27"/>
    <p:sldId id="417" r:id="rId28"/>
    <p:sldId id="418" r:id="rId29"/>
    <p:sldId id="691" r:id="rId30"/>
    <p:sldId id="535" r:id="rId31"/>
    <p:sldId id="536" r:id="rId32"/>
    <p:sldId id="699" r:id="rId33"/>
    <p:sldId id="381" r:id="rId34"/>
    <p:sldId id="385" r:id="rId35"/>
    <p:sldId id="386" r:id="rId36"/>
    <p:sldId id="692" r:id="rId37"/>
    <p:sldId id="693" r:id="rId38"/>
    <p:sldId id="694" r:id="rId39"/>
    <p:sldId id="501" r:id="rId40"/>
    <p:sldId id="502" r:id="rId41"/>
    <p:sldId id="500" r:id="rId42"/>
    <p:sldId id="504" r:id="rId43"/>
    <p:sldId id="403" r:id="rId44"/>
    <p:sldId id="516" r:id="rId45"/>
    <p:sldId id="517" r:id="rId46"/>
    <p:sldId id="518" r:id="rId47"/>
    <p:sldId id="695" r:id="rId48"/>
    <p:sldId id="388" r:id="rId49"/>
    <p:sldId id="389" r:id="rId50"/>
    <p:sldId id="696" r:id="rId51"/>
    <p:sldId id="391" r:id="rId52"/>
    <p:sldId id="392" r:id="rId53"/>
    <p:sldId id="393" r:id="rId54"/>
    <p:sldId id="697" r:id="rId55"/>
    <p:sldId id="395" r:id="rId56"/>
    <p:sldId id="396" r:id="rId57"/>
    <p:sldId id="397" r:id="rId58"/>
    <p:sldId id="332" r:id="rId59"/>
    <p:sldId id="399" r:id="rId60"/>
    <p:sldId id="404" r:id="rId61"/>
    <p:sldId id="531" r:id="rId62"/>
    <p:sldId id="698" r:id="rId63"/>
    <p:sldId id="291" r:id="rId64"/>
  </p:sldIdLst>
  <p:sldSz cx="9144000" cy="6858000" type="screen4x3"/>
  <p:notesSz cx="6781800" cy="991235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D32398"/>
    <a:srgbClr val="33CC33"/>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revisionInfo.xml><?xml version="1.0" encoding="utf-8"?>
<p1510:revInfo xmlns:a="http://schemas.openxmlformats.org/drawingml/2006/main" xmlns:r="http://schemas.openxmlformats.org/officeDocument/2006/relationships" xmlns:p1510="http://schemas.microsoft.com/office/powerpoint/2015/10/main">
  <p1510:revLst>
    <p1510:client id="{EB9AA533-70DB-4CA9-8E38-469000C16070}" v="21" dt="2023-10-16T23:21:58.031"/>
  </p1510:revLst>
</p1510:revInfo>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5620"/>
    <p:restoredTop sz="88196" autoAdjust="0"/>
  </p:normalViewPr>
  <p:slideViewPr>
    <p:cSldViewPr>
      <p:cViewPr varScale="1">
        <p:scale>
          <a:sx n="100" d="100"/>
          <a:sy n="100" d="100"/>
        </p:scale>
        <p:origin x="1914" y="96"/>
      </p:cViewPr>
      <p:guideLst>
        <p:guide orient="horz" pos="2160"/>
        <p:guide pos="2880"/>
      </p:guideLst>
    </p:cSldViewPr>
  </p:slideViewPr>
  <p:notesTextViewPr>
    <p:cViewPr>
      <p:scale>
        <a:sx n="1" d="1"/>
        <a:sy n="1" d="1"/>
      </p:scale>
      <p:origin x="0" y="0"/>
    </p:cViewPr>
  </p:notesTextViewPr>
  <p:sorterViewPr>
    <p:cViewPr>
      <p:scale>
        <a:sx n="100" d="100"/>
        <a:sy n="100" d="100"/>
      </p:scale>
      <p:origin x="0" y="-1392"/>
    </p:cViewPr>
  </p:sorterViewPr>
  <p:gridSpacing cx="72008" cy="72008"/>
</p:viewPr>
</file>

<file path=ppt/_rels/presentation.xml.rels><?xml version="1.0" encoding="UTF-8" standalone="yes"?>
<Relationships xmlns="http://schemas.openxmlformats.org/package/2006/relationships"><Relationship Id="rId26" Type="http://schemas.openxmlformats.org/officeDocument/2006/relationships/slide" Target="slides/slide22.xml"/><Relationship Id="rId21" Type="http://schemas.openxmlformats.org/officeDocument/2006/relationships/slide" Target="slides/slide17.xml"/><Relationship Id="rId42" Type="http://schemas.openxmlformats.org/officeDocument/2006/relationships/slide" Target="slides/slide38.xml"/><Relationship Id="rId47" Type="http://schemas.openxmlformats.org/officeDocument/2006/relationships/slide" Target="slides/slide43.xml"/><Relationship Id="rId63" Type="http://schemas.openxmlformats.org/officeDocument/2006/relationships/slide" Target="slides/slide59.xml"/><Relationship Id="rId68" Type="http://schemas.openxmlformats.org/officeDocument/2006/relationships/viewProps" Target="viewProps.xml"/><Relationship Id="rId7" Type="http://schemas.openxmlformats.org/officeDocument/2006/relationships/slide" Target="slides/slide3.xml"/><Relationship Id="rId71" Type="http://schemas.microsoft.com/office/2015/10/relationships/revisionInfo" Target="revisionInfo.xml"/><Relationship Id="rId2" Type="http://schemas.openxmlformats.org/officeDocument/2006/relationships/customXml" Target="../customXml/item2.xml"/><Relationship Id="rId16" Type="http://schemas.openxmlformats.org/officeDocument/2006/relationships/slide" Target="slides/slide12.xml"/><Relationship Id="rId29" Type="http://schemas.openxmlformats.org/officeDocument/2006/relationships/slide" Target="slides/slide25.xml"/><Relationship Id="rId11" Type="http://schemas.openxmlformats.org/officeDocument/2006/relationships/slide" Target="slides/slide7.xml"/><Relationship Id="rId24" Type="http://schemas.openxmlformats.org/officeDocument/2006/relationships/slide" Target="slides/slide20.xml"/><Relationship Id="rId32" Type="http://schemas.openxmlformats.org/officeDocument/2006/relationships/slide" Target="slides/slide28.xml"/><Relationship Id="rId37" Type="http://schemas.openxmlformats.org/officeDocument/2006/relationships/slide" Target="slides/slide33.xml"/><Relationship Id="rId40" Type="http://schemas.openxmlformats.org/officeDocument/2006/relationships/slide" Target="slides/slide36.xml"/><Relationship Id="rId45" Type="http://schemas.openxmlformats.org/officeDocument/2006/relationships/slide" Target="slides/slide41.xml"/><Relationship Id="rId53" Type="http://schemas.openxmlformats.org/officeDocument/2006/relationships/slide" Target="slides/slide49.xml"/><Relationship Id="rId58" Type="http://schemas.openxmlformats.org/officeDocument/2006/relationships/slide" Target="slides/slide54.xml"/><Relationship Id="rId66" Type="http://schemas.openxmlformats.org/officeDocument/2006/relationships/handoutMaster" Target="handoutMasters/handoutMaster1.xml"/><Relationship Id="rId5" Type="http://schemas.openxmlformats.org/officeDocument/2006/relationships/slide" Target="slides/slide1.xml"/><Relationship Id="rId61" Type="http://schemas.openxmlformats.org/officeDocument/2006/relationships/slide" Target="slides/slide57.xml"/><Relationship Id="rId19" Type="http://schemas.openxmlformats.org/officeDocument/2006/relationships/slide" Target="slides/slide15.xml"/><Relationship Id="rId14" Type="http://schemas.openxmlformats.org/officeDocument/2006/relationships/slide" Target="slides/slide10.xml"/><Relationship Id="rId22" Type="http://schemas.openxmlformats.org/officeDocument/2006/relationships/slide" Target="slides/slide18.xml"/><Relationship Id="rId27" Type="http://schemas.openxmlformats.org/officeDocument/2006/relationships/slide" Target="slides/slide23.xml"/><Relationship Id="rId30" Type="http://schemas.openxmlformats.org/officeDocument/2006/relationships/slide" Target="slides/slide26.xml"/><Relationship Id="rId35" Type="http://schemas.openxmlformats.org/officeDocument/2006/relationships/slide" Target="slides/slide31.xml"/><Relationship Id="rId43" Type="http://schemas.openxmlformats.org/officeDocument/2006/relationships/slide" Target="slides/slide39.xml"/><Relationship Id="rId48" Type="http://schemas.openxmlformats.org/officeDocument/2006/relationships/slide" Target="slides/slide44.xml"/><Relationship Id="rId56" Type="http://schemas.openxmlformats.org/officeDocument/2006/relationships/slide" Target="slides/slide52.xml"/><Relationship Id="rId64" Type="http://schemas.openxmlformats.org/officeDocument/2006/relationships/slide" Target="slides/slide60.xml"/><Relationship Id="rId69" Type="http://schemas.openxmlformats.org/officeDocument/2006/relationships/theme" Target="theme/theme1.xml"/><Relationship Id="rId8" Type="http://schemas.openxmlformats.org/officeDocument/2006/relationships/slide" Target="slides/slide4.xml"/><Relationship Id="rId51" Type="http://schemas.openxmlformats.org/officeDocument/2006/relationships/slide" Target="slides/slide47.xml"/><Relationship Id="rId3" Type="http://schemas.openxmlformats.org/officeDocument/2006/relationships/customXml" Target="../customXml/item3.xml"/><Relationship Id="rId12" Type="http://schemas.openxmlformats.org/officeDocument/2006/relationships/slide" Target="slides/slide8.xml"/><Relationship Id="rId17" Type="http://schemas.openxmlformats.org/officeDocument/2006/relationships/slide" Target="slides/slide13.xml"/><Relationship Id="rId25" Type="http://schemas.openxmlformats.org/officeDocument/2006/relationships/slide" Target="slides/slide21.xml"/><Relationship Id="rId33" Type="http://schemas.openxmlformats.org/officeDocument/2006/relationships/slide" Target="slides/slide29.xml"/><Relationship Id="rId38" Type="http://schemas.openxmlformats.org/officeDocument/2006/relationships/slide" Target="slides/slide34.xml"/><Relationship Id="rId46" Type="http://schemas.openxmlformats.org/officeDocument/2006/relationships/slide" Target="slides/slide42.xml"/><Relationship Id="rId59" Type="http://schemas.openxmlformats.org/officeDocument/2006/relationships/slide" Target="slides/slide55.xml"/><Relationship Id="rId67" Type="http://schemas.openxmlformats.org/officeDocument/2006/relationships/presProps" Target="presProps.xml"/><Relationship Id="rId20" Type="http://schemas.openxmlformats.org/officeDocument/2006/relationships/slide" Target="slides/slide16.xml"/><Relationship Id="rId41" Type="http://schemas.openxmlformats.org/officeDocument/2006/relationships/slide" Target="slides/slide37.xml"/><Relationship Id="rId54" Type="http://schemas.openxmlformats.org/officeDocument/2006/relationships/slide" Target="slides/slide50.xml"/><Relationship Id="rId62" Type="http://schemas.openxmlformats.org/officeDocument/2006/relationships/slide" Target="slides/slide58.xml"/><Relationship Id="rId70" Type="http://schemas.openxmlformats.org/officeDocument/2006/relationships/tableStyles" Target="tableStyles.xml"/><Relationship Id="rId1" Type="http://schemas.openxmlformats.org/officeDocument/2006/relationships/customXml" Target="../customXml/item1.xml"/><Relationship Id="rId6" Type="http://schemas.openxmlformats.org/officeDocument/2006/relationships/slide" Target="slides/slide2.xml"/><Relationship Id="rId15" Type="http://schemas.openxmlformats.org/officeDocument/2006/relationships/slide" Target="slides/slide11.xml"/><Relationship Id="rId23" Type="http://schemas.openxmlformats.org/officeDocument/2006/relationships/slide" Target="slides/slide19.xml"/><Relationship Id="rId28" Type="http://schemas.openxmlformats.org/officeDocument/2006/relationships/slide" Target="slides/slide24.xml"/><Relationship Id="rId36" Type="http://schemas.openxmlformats.org/officeDocument/2006/relationships/slide" Target="slides/slide32.xml"/><Relationship Id="rId49" Type="http://schemas.openxmlformats.org/officeDocument/2006/relationships/slide" Target="slides/slide45.xml"/><Relationship Id="rId57" Type="http://schemas.openxmlformats.org/officeDocument/2006/relationships/slide" Target="slides/slide53.xml"/><Relationship Id="rId10" Type="http://schemas.openxmlformats.org/officeDocument/2006/relationships/slide" Target="slides/slide6.xml"/><Relationship Id="rId31" Type="http://schemas.openxmlformats.org/officeDocument/2006/relationships/slide" Target="slides/slide27.xml"/><Relationship Id="rId44" Type="http://schemas.openxmlformats.org/officeDocument/2006/relationships/slide" Target="slides/slide40.xml"/><Relationship Id="rId52" Type="http://schemas.openxmlformats.org/officeDocument/2006/relationships/slide" Target="slides/slide48.xml"/><Relationship Id="rId60" Type="http://schemas.openxmlformats.org/officeDocument/2006/relationships/slide" Target="slides/slide56.xml"/><Relationship Id="rId65" Type="http://schemas.openxmlformats.org/officeDocument/2006/relationships/notesMaster" Target="notesMasters/notesMaster1.xml"/><Relationship Id="rId4" Type="http://schemas.openxmlformats.org/officeDocument/2006/relationships/slideMaster" Target="slideMasters/slideMaster1.xml"/><Relationship Id="rId9" Type="http://schemas.openxmlformats.org/officeDocument/2006/relationships/slide" Target="slides/slide5.xml"/><Relationship Id="rId13" Type="http://schemas.openxmlformats.org/officeDocument/2006/relationships/slide" Target="slides/slide9.xml"/><Relationship Id="rId18" Type="http://schemas.openxmlformats.org/officeDocument/2006/relationships/slide" Target="slides/slide14.xml"/><Relationship Id="rId39" Type="http://schemas.openxmlformats.org/officeDocument/2006/relationships/slide" Target="slides/slide35.xml"/><Relationship Id="rId34" Type="http://schemas.openxmlformats.org/officeDocument/2006/relationships/slide" Target="slides/slide30.xml"/><Relationship Id="rId50" Type="http://schemas.openxmlformats.org/officeDocument/2006/relationships/slide" Target="slides/slide46.xml"/><Relationship Id="rId55" Type="http://schemas.openxmlformats.org/officeDocument/2006/relationships/slide" Target="slides/slide51.xml"/></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3.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1" y="0"/>
            <a:ext cx="2938095" cy="496963"/>
          </a:xfrm>
          <a:prstGeom prst="rect">
            <a:avLst/>
          </a:prstGeom>
        </p:spPr>
        <p:txBody>
          <a:bodyPr vert="horz" lIns="91102" tIns="45551" rIns="91102" bIns="45551" rtlCol="0"/>
          <a:lstStyle>
            <a:lvl1pPr algn="l">
              <a:defRPr sz="1200"/>
            </a:lvl1pPr>
          </a:lstStyle>
          <a:p>
            <a:endParaRPr lang="en-GB"/>
          </a:p>
        </p:txBody>
      </p:sp>
      <p:sp>
        <p:nvSpPr>
          <p:cNvPr id="3" name="Date Placeholder 2"/>
          <p:cNvSpPr>
            <a:spLocks noGrp="1"/>
          </p:cNvSpPr>
          <p:nvPr>
            <p:ph type="dt" sz="quarter" idx="1"/>
          </p:nvPr>
        </p:nvSpPr>
        <p:spPr>
          <a:xfrm>
            <a:off x="3842125" y="0"/>
            <a:ext cx="2938094" cy="496963"/>
          </a:xfrm>
          <a:prstGeom prst="rect">
            <a:avLst/>
          </a:prstGeom>
        </p:spPr>
        <p:txBody>
          <a:bodyPr vert="horz" lIns="91102" tIns="45551" rIns="91102" bIns="45551" rtlCol="0"/>
          <a:lstStyle>
            <a:lvl1pPr algn="r">
              <a:defRPr sz="1200"/>
            </a:lvl1pPr>
          </a:lstStyle>
          <a:p>
            <a:fld id="{FD570D64-DEBE-47ED-B2F3-C7D4A1D3F7FA}" type="datetimeFigureOut">
              <a:rPr lang="en-GB" smtClean="0"/>
              <a:t>06/11/2023</a:t>
            </a:fld>
            <a:endParaRPr lang="en-GB"/>
          </a:p>
        </p:txBody>
      </p:sp>
      <p:sp>
        <p:nvSpPr>
          <p:cNvPr id="4" name="Footer Placeholder 3"/>
          <p:cNvSpPr>
            <a:spLocks noGrp="1"/>
          </p:cNvSpPr>
          <p:nvPr>
            <p:ph type="ftr" sz="quarter" idx="2"/>
          </p:nvPr>
        </p:nvSpPr>
        <p:spPr>
          <a:xfrm>
            <a:off x="1" y="9415388"/>
            <a:ext cx="2938095" cy="496963"/>
          </a:xfrm>
          <a:prstGeom prst="rect">
            <a:avLst/>
          </a:prstGeom>
        </p:spPr>
        <p:txBody>
          <a:bodyPr vert="horz" lIns="91102" tIns="45551" rIns="91102" bIns="45551" rtlCol="0" anchor="b"/>
          <a:lstStyle>
            <a:lvl1pPr algn="l">
              <a:defRPr sz="1200"/>
            </a:lvl1pPr>
          </a:lstStyle>
          <a:p>
            <a:endParaRPr lang="en-GB"/>
          </a:p>
        </p:txBody>
      </p:sp>
      <p:sp>
        <p:nvSpPr>
          <p:cNvPr id="5" name="Slide Number Placeholder 4"/>
          <p:cNvSpPr>
            <a:spLocks noGrp="1"/>
          </p:cNvSpPr>
          <p:nvPr>
            <p:ph type="sldNum" sz="quarter" idx="3"/>
          </p:nvPr>
        </p:nvSpPr>
        <p:spPr>
          <a:xfrm>
            <a:off x="3842125" y="9415388"/>
            <a:ext cx="2938094" cy="496963"/>
          </a:xfrm>
          <a:prstGeom prst="rect">
            <a:avLst/>
          </a:prstGeom>
        </p:spPr>
        <p:txBody>
          <a:bodyPr vert="horz" lIns="91102" tIns="45551" rIns="91102" bIns="45551" rtlCol="0" anchor="b"/>
          <a:lstStyle>
            <a:lvl1pPr algn="r">
              <a:defRPr sz="1200"/>
            </a:lvl1pPr>
          </a:lstStyle>
          <a:p>
            <a:fld id="{16F342AF-942D-48D5-920E-26BCA81BB7C9}" type="slidenum">
              <a:rPr lang="en-GB" smtClean="0"/>
              <a:t>‹#›</a:t>
            </a:fld>
            <a:endParaRPr lang="en-GB"/>
          </a:p>
        </p:txBody>
      </p:sp>
    </p:spTree>
    <p:extLst>
      <p:ext uri="{BB962C8B-B14F-4D97-AF65-F5344CB8AC3E}">
        <p14:creationId xmlns:p14="http://schemas.microsoft.com/office/powerpoint/2010/main" val="1399390539"/>
      </p:ext>
    </p:extLst>
  </p:cSld>
  <p:clrMap bg1="lt1" tx1="dk1" bg2="lt2" tx2="dk2" accent1="accent1" accent2="accent2" accent3="accent3" accent4="accent4" accent5="accent5" accent6="accent6" hlink="hlink" folHlink="folHlink"/>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2"/>
            <a:ext cx="2938779" cy="495617"/>
          </a:xfrm>
          <a:prstGeom prst="rect">
            <a:avLst/>
          </a:prstGeom>
        </p:spPr>
        <p:txBody>
          <a:bodyPr vert="horz" lIns="91958" tIns="45979" rIns="91958" bIns="45979" rtlCol="0"/>
          <a:lstStyle>
            <a:lvl1pPr algn="l">
              <a:defRPr sz="1200"/>
            </a:lvl1pPr>
          </a:lstStyle>
          <a:p>
            <a:endParaRPr lang="en-GB" dirty="0"/>
          </a:p>
        </p:txBody>
      </p:sp>
      <p:sp>
        <p:nvSpPr>
          <p:cNvPr id="3" name="Date Placeholder 2"/>
          <p:cNvSpPr>
            <a:spLocks noGrp="1"/>
          </p:cNvSpPr>
          <p:nvPr>
            <p:ph type="dt" idx="1"/>
          </p:nvPr>
        </p:nvSpPr>
        <p:spPr>
          <a:xfrm>
            <a:off x="3841452" y="2"/>
            <a:ext cx="2938779" cy="495617"/>
          </a:xfrm>
          <a:prstGeom prst="rect">
            <a:avLst/>
          </a:prstGeom>
        </p:spPr>
        <p:txBody>
          <a:bodyPr vert="horz" lIns="91958" tIns="45979" rIns="91958" bIns="45979" rtlCol="0"/>
          <a:lstStyle>
            <a:lvl1pPr algn="r">
              <a:defRPr sz="1200"/>
            </a:lvl1pPr>
          </a:lstStyle>
          <a:p>
            <a:fld id="{73CB5E6F-0FDF-45DA-B404-FEBE3B01C40B}" type="datetimeFigureOut">
              <a:rPr lang="en-GB" smtClean="0"/>
              <a:pPr/>
              <a:t>06/11/2023</a:t>
            </a:fld>
            <a:endParaRPr lang="en-GB" dirty="0"/>
          </a:p>
        </p:txBody>
      </p:sp>
      <p:sp>
        <p:nvSpPr>
          <p:cNvPr id="4" name="Slide Image Placeholder 3"/>
          <p:cNvSpPr>
            <a:spLocks noGrp="1" noRot="1" noChangeAspect="1"/>
          </p:cNvSpPr>
          <p:nvPr>
            <p:ph type="sldImg" idx="2"/>
          </p:nvPr>
        </p:nvSpPr>
        <p:spPr>
          <a:xfrm>
            <a:off x="914400" y="744538"/>
            <a:ext cx="4953000" cy="3714750"/>
          </a:xfrm>
          <a:prstGeom prst="rect">
            <a:avLst/>
          </a:prstGeom>
          <a:noFill/>
          <a:ln w="12700">
            <a:solidFill>
              <a:prstClr val="black"/>
            </a:solidFill>
          </a:ln>
        </p:spPr>
        <p:txBody>
          <a:bodyPr vert="horz" lIns="91958" tIns="45979" rIns="91958" bIns="45979" rtlCol="0" anchor="ctr"/>
          <a:lstStyle/>
          <a:p>
            <a:endParaRPr lang="en-GB" dirty="0"/>
          </a:p>
        </p:txBody>
      </p:sp>
      <p:sp>
        <p:nvSpPr>
          <p:cNvPr id="5" name="Notes Placeholder 4"/>
          <p:cNvSpPr>
            <a:spLocks noGrp="1"/>
          </p:cNvSpPr>
          <p:nvPr>
            <p:ph type="body" sz="quarter" idx="3"/>
          </p:nvPr>
        </p:nvSpPr>
        <p:spPr>
          <a:xfrm>
            <a:off x="678180" y="4708367"/>
            <a:ext cx="5425440" cy="4460558"/>
          </a:xfrm>
          <a:prstGeom prst="rect">
            <a:avLst/>
          </a:prstGeom>
        </p:spPr>
        <p:txBody>
          <a:bodyPr vert="horz" lIns="91958" tIns="45979" rIns="91958" bIns="45979" rtlCol="0"/>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GB"/>
          </a:p>
        </p:txBody>
      </p:sp>
      <p:sp>
        <p:nvSpPr>
          <p:cNvPr id="6" name="Footer Placeholder 5"/>
          <p:cNvSpPr>
            <a:spLocks noGrp="1"/>
          </p:cNvSpPr>
          <p:nvPr>
            <p:ph type="ftr" sz="quarter" idx="4"/>
          </p:nvPr>
        </p:nvSpPr>
        <p:spPr>
          <a:xfrm>
            <a:off x="0" y="9415015"/>
            <a:ext cx="2938779" cy="495617"/>
          </a:xfrm>
          <a:prstGeom prst="rect">
            <a:avLst/>
          </a:prstGeom>
        </p:spPr>
        <p:txBody>
          <a:bodyPr vert="horz" lIns="91958" tIns="45979" rIns="91958" bIns="45979" rtlCol="0" anchor="b"/>
          <a:lstStyle>
            <a:lvl1pPr algn="l">
              <a:defRPr sz="1200"/>
            </a:lvl1pPr>
          </a:lstStyle>
          <a:p>
            <a:endParaRPr lang="en-GB" dirty="0"/>
          </a:p>
        </p:txBody>
      </p:sp>
      <p:sp>
        <p:nvSpPr>
          <p:cNvPr id="7" name="Slide Number Placeholder 6"/>
          <p:cNvSpPr>
            <a:spLocks noGrp="1"/>
          </p:cNvSpPr>
          <p:nvPr>
            <p:ph type="sldNum" sz="quarter" idx="5"/>
          </p:nvPr>
        </p:nvSpPr>
        <p:spPr>
          <a:xfrm>
            <a:off x="3841452" y="9415015"/>
            <a:ext cx="2938779" cy="495617"/>
          </a:xfrm>
          <a:prstGeom prst="rect">
            <a:avLst/>
          </a:prstGeom>
        </p:spPr>
        <p:txBody>
          <a:bodyPr vert="horz" lIns="91958" tIns="45979" rIns="91958" bIns="45979" rtlCol="0" anchor="b"/>
          <a:lstStyle>
            <a:lvl1pPr algn="r">
              <a:defRPr sz="1200"/>
            </a:lvl1pPr>
          </a:lstStyle>
          <a:p>
            <a:fld id="{A5E20A1A-7829-4228-B99B-C2364AFC4515}" type="slidenum">
              <a:rPr lang="en-GB" smtClean="0"/>
              <a:pPr/>
              <a:t>‹#›</a:t>
            </a:fld>
            <a:endParaRPr lang="en-GB" dirty="0"/>
          </a:p>
        </p:txBody>
      </p:sp>
    </p:spTree>
    <p:extLst>
      <p:ext uri="{BB962C8B-B14F-4D97-AF65-F5344CB8AC3E}">
        <p14:creationId xmlns:p14="http://schemas.microsoft.com/office/powerpoint/2010/main" val="1281076970"/>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45.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46.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47.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48.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49.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50.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51.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52.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53.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54.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55.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60.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1</a:t>
            </a:fld>
            <a:endParaRPr lang="en-GB" dirty="0"/>
          </a:p>
        </p:txBody>
      </p:sp>
    </p:spTree>
    <p:extLst>
      <p:ext uri="{BB962C8B-B14F-4D97-AF65-F5344CB8AC3E}">
        <p14:creationId xmlns:p14="http://schemas.microsoft.com/office/powerpoint/2010/main" val="3486426314"/>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cs typeface="Calibri"/>
            </a:endParaRPr>
          </a:p>
        </p:txBody>
      </p:sp>
      <p:sp>
        <p:nvSpPr>
          <p:cNvPr id="4" name="Slide Number Placeholder 3"/>
          <p:cNvSpPr>
            <a:spLocks noGrp="1"/>
          </p:cNvSpPr>
          <p:nvPr>
            <p:ph type="sldNum" sz="quarter" idx="5"/>
          </p:nvPr>
        </p:nvSpPr>
        <p:spPr/>
        <p:txBody>
          <a:bodyPr/>
          <a:lstStyle/>
          <a:p>
            <a:fld id="{A5E20A1A-7829-4228-B99B-C2364AFC4515}" type="slidenum">
              <a:rPr lang="en-GB" smtClean="0"/>
              <a:pPr/>
              <a:t>40</a:t>
            </a:fld>
            <a:endParaRPr lang="en-GB"/>
          </a:p>
        </p:txBody>
      </p:sp>
    </p:spTree>
    <p:extLst>
      <p:ext uri="{BB962C8B-B14F-4D97-AF65-F5344CB8AC3E}">
        <p14:creationId xmlns:p14="http://schemas.microsoft.com/office/powerpoint/2010/main" val="4085878853"/>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Reinforce the importance of trainees preparing fully for their weekly professional development discussions by completing the weekly reflection grid.  </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44</a:t>
            </a:fld>
            <a:endParaRPr lang="en-GB"/>
          </a:p>
        </p:txBody>
      </p:sp>
    </p:spTree>
    <p:extLst>
      <p:ext uri="{BB962C8B-B14F-4D97-AF65-F5344CB8AC3E}">
        <p14:creationId xmlns:p14="http://schemas.microsoft.com/office/powerpoint/2010/main" val="1381580925"/>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45</a:t>
            </a:fld>
            <a:endParaRPr lang="en-GB"/>
          </a:p>
        </p:txBody>
      </p:sp>
    </p:spTree>
    <p:extLst>
      <p:ext uri="{BB962C8B-B14F-4D97-AF65-F5344CB8AC3E}">
        <p14:creationId xmlns:p14="http://schemas.microsoft.com/office/powerpoint/2010/main" val="812061239"/>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46</a:t>
            </a:fld>
            <a:endParaRPr lang="en-GB"/>
          </a:p>
        </p:txBody>
      </p:sp>
    </p:spTree>
    <p:extLst>
      <p:ext uri="{BB962C8B-B14F-4D97-AF65-F5344CB8AC3E}">
        <p14:creationId xmlns:p14="http://schemas.microsoft.com/office/powerpoint/2010/main" val="2875915138"/>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Reinforce the importance of trainees preparing fully for their weekly professional development discussions by completing the weekly reflection grid.  </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47</a:t>
            </a:fld>
            <a:endParaRPr lang="en-GB"/>
          </a:p>
        </p:txBody>
      </p:sp>
    </p:spTree>
    <p:extLst>
      <p:ext uri="{BB962C8B-B14F-4D97-AF65-F5344CB8AC3E}">
        <p14:creationId xmlns:p14="http://schemas.microsoft.com/office/powerpoint/2010/main" val="390524007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48</a:t>
            </a:fld>
            <a:endParaRPr lang="en-GB"/>
          </a:p>
        </p:txBody>
      </p:sp>
    </p:spTree>
    <p:extLst>
      <p:ext uri="{BB962C8B-B14F-4D97-AF65-F5344CB8AC3E}">
        <p14:creationId xmlns:p14="http://schemas.microsoft.com/office/powerpoint/2010/main" val="3964381997"/>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49</a:t>
            </a:fld>
            <a:endParaRPr lang="en-GB"/>
          </a:p>
        </p:txBody>
      </p:sp>
    </p:spTree>
    <p:extLst>
      <p:ext uri="{BB962C8B-B14F-4D97-AF65-F5344CB8AC3E}">
        <p14:creationId xmlns:p14="http://schemas.microsoft.com/office/powerpoint/2010/main" val="1019868149"/>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50</a:t>
            </a:fld>
            <a:endParaRPr lang="en-GB"/>
          </a:p>
        </p:txBody>
      </p:sp>
    </p:spTree>
    <p:extLst>
      <p:ext uri="{BB962C8B-B14F-4D97-AF65-F5344CB8AC3E}">
        <p14:creationId xmlns:p14="http://schemas.microsoft.com/office/powerpoint/2010/main" val="3639597235"/>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Reinforce the importance of trainees preparing fully for their weekly professional development discussions by completing the weekly reflection grid.  </a:t>
            </a:r>
            <a:endParaRPr lang="en-GB" baseline="0" dirty="0"/>
          </a:p>
          <a:p>
            <a:endParaRPr lang="en-GB" baseline="0" dirty="0"/>
          </a:p>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51</a:t>
            </a:fld>
            <a:endParaRPr lang="en-GB"/>
          </a:p>
        </p:txBody>
      </p:sp>
    </p:spTree>
    <p:extLst>
      <p:ext uri="{BB962C8B-B14F-4D97-AF65-F5344CB8AC3E}">
        <p14:creationId xmlns:p14="http://schemas.microsoft.com/office/powerpoint/2010/main" val="1231953466"/>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52</a:t>
            </a:fld>
            <a:endParaRPr lang="en-GB"/>
          </a:p>
        </p:txBody>
      </p:sp>
    </p:spTree>
    <p:extLst>
      <p:ext uri="{BB962C8B-B14F-4D97-AF65-F5344CB8AC3E}">
        <p14:creationId xmlns:p14="http://schemas.microsoft.com/office/powerpoint/2010/main" val="93855472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US" dirty="0"/>
          </a:p>
          <a:p>
            <a:r>
              <a:rPr lang="en-GB" dirty="0"/>
              <a:t>As we’ve said before,</a:t>
            </a:r>
            <a:r>
              <a:rPr lang="en-GB" baseline="0" dirty="0"/>
              <a:t> we have planned our BCU curriculum to ensure that all aspects of the ITT CCF are embedded either within our university based learning or school based training and that we have sequenced this in a way to make learning across the course meaningful and to enable you to revisit and build upon prior learning.</a:t>
            </a:r>
            <a:endParaRPr lang="en-GB" dirty="0"/>
          </a:p>
          <a:p>
            <a:endParaRPr lang="en-GB" baseline="0" dirty="0"/>
          </a:p>
          <a:p>
            <a:r>
              <a:rPr lang="en-GB" baseline="0" dirty="0"/>
              <a:t>The next few slides give an example of what this might look like, using one subject from the Foundation module as an example. </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To accompany spiral curriculum image:  </a:t>
            </a:r>
            <a:r>
              <a:rPr lang="en-GB" sz="1200" b="0" i="0" kern="1200" dirty="0">
                <a:solidFill>
                  <a:schemeClr val="tx1"/>
                </a:solidFill>
                <a:effectLst/>
                <a:latin typeface="+mn-lt"/>
                <a:ea typeface="+mn-ea"/>
                <a:cs typeface="+mn-cs"/>
              </a:rPr>
              <a:t> ref: Bruner - learning is a continuous process and that a student is learning to learn. Bruner believed that students learned using knowledge they already had. Using previous knowledge the student continually building on what they have already learned and expand their base of knowledge.</a:t>
            </a:r>
          </a:p>
          <a:p>
            <a:endParaRPr lang="en-GB" sz="1200" b="0" i="0" kern="1200" baseline="0" dirty="0">
              <a:solidFill>
                <a:schemeClr val="tx1"/>
              </a:solidFill>
              <a:effectLst/>
              <a:latin typeface="+mn-lt"/>
              <a:ea typeface="+mn-ea"/>
              <a:cs typeface="+mn-cs"/>
            </a:endParaRPr>
          </a:p>
          <a:p>
            <a:r>
              <a:rPr lang="en-GB" sz="1200" b="0" i="0" kern="1200" baseline="0" dirty="0">
                <a:solidFill>
                  <a:schemeClr val="tx1"/>
                </a:solidFill>
                <a:effectLst/>
                <a:latin typeface="+mn-lt"/>
                <a:ea typeface="+mn-ea"/>
                <a:cs typeface="+mn-cs"/>
              </a:rPr>
              <a:t>Building schemas</a:t>
            </a:r>
            <a:endParaRPr lang="en-GB" baseline="0" dirty="0"/>
          </a:p>
        </p:txBody>
      </p:sp>
      <p:sp>
        <p:nvSpPr>
          <p:cNvPr id="4" name="Slide Number Placeholder 3"/>
          <p:cNvSpPr>
            <a:spLocks noGrp="1"/>
          </p:cNvSpPr>
          <p:nvPr>
            <p:ph type="sldNum" sz="quarter" idx="10"/>
          </p:nvPr>
        </p:nvSpPr>
        <p:spPr/>
        <p:txBody>
          <a:bodyPr/>
          <a:lstStyle/>
          <a:p>
            <a:fld id="{13B1A9A4-6FE0-4F92-A385-5C3A41B5254E}" type="slidenum">
              <a:rPr lang="en-GB" smtClean="0"/>
              <a:t>2</a:t>
            </a:fld>
            <a:endParaRPr lang="en-GB"/>
          </a:p>
        </p:txBody>
      </p:sp>
    </p:spTree>
    <p:extLst>
      <p:ext uri="{BB962C8B-B14F-4D97-AF65-F5344CB8AC3E}">
        <p14:creationId xmlns:p14="http://schemas.microsoft.com/office/powerpoint/2010/main" val="359484558"/>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53</a:t>
            </a:fld>
            <a:endParaRPr lang="en-GB"/>
          </a:p>
        </p:txBody>
      </p:sp>
    </p:spTree>
    <p:extLst>
      <p:ext uri="{BB962C8B-B14F-4D97-AF65-F5344CB8AC3E}">
        <p14:creationId xmlns:p14="http://schemas.microsoft.com/office/powerpoint/2010/main" val="1585378763"/>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54</a:t>
            </a:fld>
            <a:endParaRPr lang="en-GB"/>
          </a:p>
        </p:txBody>
      </p:sp>
    </p:spTree>
    <p:extLst>
      <p:ext uri="{BB962C8B-B14F-4D97-AF65-F5344CB8AC3E}">
        <p14:creationId xmlns:p14="http://schemas.microsoft.com/office/powerpoint/2010/main" val="1643752351"/>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Having several RIT’s for the same areas with no development can result in a failed placement</a:t>
            </a:r>
          </a:p>
        </p:txBody>
      </p:sp>
      <p:sp>
        <p:nvSpPr>
          <p:cNvPr id="4" name="Slide Number Placeholder 3"/>
          <p:cNvSpPr>
            <a:spLocks noGrp="1"/>
          </p:cNvSpPr>
          <p:nvPr>
            <p:ph type="sldNum" sz="quarter" idx="10"/>
          </p:nvPr>
        </p:nvSpPr>
        <p:spPr/>
        <p:txBody>
          <a:bodyPr/>
          <a:lstStyle/>
          <a:p>
            <a:fld id="{A5E20A1A-7829-4228-B99B-C2364AFC4515}" type="slidenum">
              <a:rPr lang="en-GB" smtClean="0"/>
              <a:pPr/>
              <a:t>55</a:t>
            </a:fld>
            <a:endParaRPr lang="en-GB" dirty="0"/>
          </a:p>
        </p:txBody>
      </p:sp>
    </p:spTree>
    <p:extLst>
      <p:ext uri="{BB962C8B-B14F-4D97-AF65-F5344CB8AC3E}">
        <p14:creationId xmlns:p14="http://schemas.microsoft.com/office/powerpoint/2010/main" val="3626669606"/>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60</a:t>
            </a:fld>
            <a:endParaRPr lang="en-GB" dirty="0"/>
          </a:p>
        </p:txBody>
      </p:sp>
    </p:spTree>
    <p:extLst>
      <p:ext uri="{BB962C8B-B14F-4D97-AF65-F5344CB8AC3E}">
        <p14:creationId xmlns:p14="http://schemas.microsoft.com/office/powerpoint/2010/main" val="70556956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7</a:t>
            </a:fld>
            <a:endParaRPr lang="en-GB"/>
          </a:p>
        </p:txBody>
      </p:sp>
    </p:spTree>
    <p:extLst>
      <p:ext uri="{BB962C8B-B14F-4D97-AF65-F5344CB8AC3E}">
        <p14:creationId xmlns:p14="http://schemas.microsoft.com/office/powerpoint/2010/main" val="3519510202"/>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8</a:t>
            </a:fld>
            <a:endParaRPr lang="en-GB"/>
          </a:p>
        </p:txBody>
      </p:sp>
    </p:spTree>
    <p:extLst>
      <p:ext uri="{BB962C8B-B14F-4D97-AF65-F5344CB8AC3E}">
        <p14:creationId xmlns:p14="http://schemas.microsoft.com/office/powerpoint/2010/main" val="489485397"/>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9</a:t>
            </a:fld>
            <a:endParaRPr lang="en-GB"/>
          </a:p>
        </p:txBody>
      </p:sp>
    </p:spTree>
    <p:extLst>
      <p:ext uri="{BB962C8B-B14F-4D97-AF65-F5344CB8AC3E}">
        <p14:creationId xmlns:p14="http://schemas.microsoft.com/office/powerpoint/2010/main" val="2634201388"/>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Express importance – trainees will not go into school if this isn’t completed</a:t>
            </a:r>
          </a:p>
        </p:txBody>
      </p:sp>
      <p:sp>
        <p:nvSpPr>
          <p:cNvPr id="4" name="Slide Number Placeholder 3"/>
          <p:cNvSpPr>
            <a:spLocks noGrp="1"/>
          </p:cNvSpPr>
          <p:nvPr>
            <p:ph type="sldNum" sz="quarter" idx="10"/>
          </p:nvPr>
        </p:nvSpPr>
        <p:spPr/>
        <p:txBody>
          <a:bodyPr/>
          <a:lstStyle/>
          <a:p>
            <a:fld id="{A5E20A1A-7829-4228-B99B-C2364AFC4515}" type="slidenum">
              <a:rPr lang="en-GB" smtClean="0"/>
              <a:pPr/>
              <a:t>10</a:t>
            </a:fld>
            <a:endParaRPr lang="en-GB" dirty="0"/>
          </a:p>
        </p:txBody>
      </p:sp>
    </p:spTree>
    <p:extLst>
      <p:ext uri="{BB962C8B-B14F-4D97-AF65-F5344CB8AC3E}">
        <p14:creationId xmlns:p14="http://schemas.microsoft.com/office/powerpoint/2010/main" val="713337887"/>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r>
              <a:rPr lang="en-GB" dirty="0"/>
              <a:t>Refer</a:t>
            </a:r>
            <a:r>
              <a:rPr lang="en-GB" baseline="0" dirty="0"/>
              <a:t> trainees to pp3-8 of TP Booklet.</a:t>
            </a:r>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18</a:t>
            </a:fld>
            <a:endParaRPr lang="en-GB" dirty="0"/>
          </a:p>
        </p:txBody>
      </p:sp>
    </p:spTree>
    <p:extLst>
      <p:ext uri="{BB962C8B-B14F-4D97-AF65-F5344CB8AC3E}">
        <p14:creationId xmlns:p14="http://schemas.microsoft.com/office/powerpoint/2010/main" val="160872428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31</a:t>
            </a:fld>
            <a:endParaRPr lang="en-GB"/>
          </a:p>
        </p:txBody>
      </p:sp>
    </p:spTree>
    <p:extLst>
      <p:ext uri="{BB962C8B-B14F-4D97-AF65-F5344CB8AC3E}">
        <p14:creationId xmlns:p14="http://schemas.microsoft.com/office/powerpoint/2010/main" val="1920775081"/>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lstStyle/>
          <a:p>
            <a:endParaRPr lang="en-GB" dirty="0"/>
          </a:p>
        </p:txBody>
      </p:sp>
      <p:sp>
        <p:nvSpPr>
          <p:cNvPr id="4" name="Slide Number Placeholder 3"/>
          <p:cNvSpPr>
            <a:spLocks noGrp="1"/>
          </p:cNvSpPr>
          <p:nvPr>
            <p:ph type="sldNum" sz="quarter" idx="10"/>
          </p:nvPr>
        </p:nvSpPr>
        <p:spPr/>
        <p:txBody>
          <a:bodyPr/>
          <a:lstStyle/>
          <a:p>
            <a:fld id="{A5E20A1A-7829-4228-B99B-C2364AFC4515}" type="slidenum">
              <a:rPr lang="en-GB" smtClean="0"/>
              <a:pPr/>
              <a:t>32</a:t>
            </a:fld>
            <a:endParaRPr lang="en-GB"/>
          </a:p>
        </p:txBody>
      </p:sp>
    </p:spTree>
    <p:extLst>
      <p:ext uri="{BB962C8B-B14F-4D97-AF65-F5344CB8AC3E}">
        <p14:creationId xmlns:p14="http://schemas.microsoft.com/office/powerpoint/2010/main" val="183143743"/>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1122363"/>
            <a:ext cx="7772400" cy="2387600"/>
          </a:xfrm>
        </p:spPr>
        <p:txBody>
          <a:bodyPr anchor="b"/>
          <a:lstStyle>
            <a:lvl1pPr algn="ctr">
              <a:defRPr sz="6000"/>
            </a:lvl1pPr>
          </a:lstStyle>
          <a:p>
            <a:r>
              <a:rPr lang="en-US"/>
              <a:t>Click to edit Master title style</a:t>
            </a:r>
            <a:endParaRPr lang="en-US" dirty="0"/>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a:t>Click to edit Master subtitle style</a:t>
            </a:r>
            <a:endParaRPr lang="en-US" dirty="0"/>
          </a:p>
        </p:txBody>
      </p:sp>
      <p:sp>
        <p:nvSpPr>
          <p:cNvPr id="4" name="Date Placeholder 3"/>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22255625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Vertical Text Placeholder 2"/>
          <p:cNvSpPr>
            <a:spLocks noGrp="1"/>
          </p:cNvSpPr>
          <p:nvPr>
            <p:ph type="body" orient="vert" idx="1"/>
          </p:nvPr>
        </p:nvSpPr>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1896119704"/>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a:t>Click to edit Master title style</a:t>
            </a:r>
            <a:endParaRPr lang="en-US" dirty="0"/>
          </a:p>
        </p:txBody>
      </p:sp>
      <p:sp>
        <p:nvSpPr>
          <p:cNvPr id="3" name="Vertical Text Placeholder 2"/>
          <p:cNvSpPr>
            <a:spLocks noGrp="1"/>
          </p:cNvSpPr>
          <p:nvPr>
            <p:ph type="body" orient="vert" idx="1"/>
          </p:nvPr>
        </p:nvSpPr>
        <p:spPr>
          <a:xfrm>
            <a:off x="628650" y="365125"/>
            <a:ext cx="5800725" cy="5811838"/>
          </a:xfrm>
        </p:spPr>
        <p:txBody>
          <a:bodyPr vert="eaVert"/>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111093136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idx="1"/>
          </p:nvPr>
        </p:nvSpPr>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21134486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9"/>
            <a:ext cx="7886700" cy="2852737"/>
          </a:xfrm>
        </p:spPr>
        <p:txBody>
          <a:bodyPr anchor="b"/>
          <a:lstStyle>
            <a:lvl1pPr>
              <a:defRPr sz="6000"/>
            </a:lvl1pPr>
          </a:lstStyle>
          <a:p>
            <a:r>
              <a:rPr lang="en-US"/>
              <a:t>Click to edit Master title style</a:t>
            </a:r>
            <a:endParaRPr lang="en-US" dirty="0"/>
          </a:p>
        </p:txBody>
      </p:sp>
      <p:sp>
        <p:nvSpPr>
          <p:cNvPr id="3" name="Text Placeholder 2"/>
          <p:cNvSpPr>
            <a:spLocks noGrp="1"/>
          </p:cNvSpPr>
          <p:nvPr>
            <p:ph type="body" idx="1"/>
          </p:nvPr>
        </p:nvSpPr>
        <p:spPr>
          <a:xfrm>
            <a:off x="623888" y="4589464"/>
            <a:ext cx="7886700" cy="1500187"/>
          </a:xfrm>
        </p:spPr>
        <p:txBody>
          <a:bodyPr/>
          <a:lstStyle>
            <a:lvl1pPr marL="0" indent="0">
              <a:buNone/>
              <a:defRPr sz="2400">
                <a:solidFill>
                  <a:schemeClr val="tx1"/>
                </a:solidFill>
              </a:defRPr>
            </a:lvl1pPr>
            <a:lvl2pPr marL="457200" indent="0">
              <a:buNone/>
              <a:defRPr sz="2000">
                <a:solidFill>
                  <a:schemeClr val="tx1">
                    <a:tint val="75000"/>
                  </a:schemeClr>
                </a:solidFill>
              </a:defRPr>
            </a:lvl2pPr>
            <a:lvl3pPr marL="914400" indent="0">
              <a:buNone/>
              <a:defRPr sz="1800">
                <a:solidFill>
                  <a:schemeClr val="tx1">
                    <a:tint val="75000"/>
                  </a:schemeClr>
                </a:solidFill>
              </a:defRPr>
            </a:lvl3pPr>
            <a:lvl4pPr marL="1371600" indent="0">
              <a:buNone/>
              <a:defRPr sz="1600">
                <a:solidFill>
                  <a:schemeClr val="tx1">
                    <a:tint val="75000"/>
                  </a:schemeClr>
                </a:solidFill>
              </a:defRPr>
            </a:lvl4pPr>
            <a:lvl5pPr marL="1828800" indent="0">
              <a:buNone/>
              <a:defRPr sz="1600">
                <a:solidFill>
                  <a:schemeClr val="tx1">
                    <a:tint val="75000"/>
                  </a:schemeClr>
                </a:solidFill>
              </a:defRPr>
            </a:lvl5pPr>
            <a:lvl6pPr marL="2286000" indent="0">
              <a:buNone/>
              <a:defRPr sz="1600">
                <a:solidFill>
                  <a:schemeClr val="tx1">
                    <a:tint val="75000"/>
                  </a:schemeClr>
                </a:solidFill>
              </a:defRPr>
            </a:lvl6pPr>
            <a:lvl7pPr marL="2743200" indent="0">
              <a:buNone/>
              <a:defRPr sz="1600">
                <a:solidFill>
                  <a:schemeClr val="tx1">
                    <a:tint val="75000"/>
                  </a:schemeClr>
                </a:solidFill>
              </a:defRPr>
            </a:lvl7pPr>
            <a:lvl8pPr marL="3200400" indent="0">
              <a:buNone/>
              <a:defRPr sz="1600">
                <a:solidFill>
                  <a:schemeClr val="tx1">
                    <a:tint val="75000"/>
                  </a:schemeClr>
                </a:solidFill>
              </a:defRPr>
            </a:lvl8pPr>
            <a:lvl9pPr marL="3657600" indent="0">
              <a:buNone/>
              <a:defRPr sz="1600">
                <a:solidFill>
                  <a:schemeClr val="tx1">
                    <a:tint val="75000"/>
                  </a:schemeClr>
                </a:solidFill>
              </a:defRPr>
            </a:lvl9pPr>
          </a:lstStyle>
          <a:p>
            <a:pPr lvl="0"/>
            <a:r>
              <a:rPr lang="en-US"/>
              <a:t>Click to edit Master text styles</a:t>
            </a:r>
          </a:p>
        </p:txBody>
      </p:sp>
      <p:sp>
        <p:nvSpPr>
          <p:cNvPr id="4" name="Date Placeholder 3"/>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5" name="Footer Placeholder 4"/>
          <p:cNvSpPr>
            <a:spLocks noGrp="1"/>
          </p:cNvSpPr>
          <p:nvPr>
            <p:ph type="ftr" sz="quarter" idx="11"/>
          </p:nvPr>
        </p:nvSpPr>
        <p:spPr/>
        <p:txBody>
          <a:bodyPr/>
          <a:lstStyle/>
          <a:p>
            <a:endParaRPr lang="en-GB" dirty="0"/>
          </a:p>
        </p:txBody>
      </p:sp>
      <p:sp>
        <p:nvSpPr>
          <p:cNvPr id="6" name="Slide Number Placeholder 5"/>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231162510"/>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Content Placeholder 2"/>
          <p:cNvSpPr>
            <a:spLocks noGrp="1"/>
          </p:cNvSpPr>
          <p:nvPr>
            <p:ph sz="half" idx="1"/>
          </p:nvPr>
        </p:nvSpPr>
        <p:spPr>
          <a:xfrm>
            <a:off x="6286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Content Placeholder 3"/>
          <p:cNvSpPr>
            <a:spLocks noGrp="1"/>
          </p:cNvSpPr>
          <p:nvPr>
            <p:ph sz="half" idx="2"/>
          </p:nvPr>
        </p:nvSpPr>
        <p:spPr>
          <a:xfrm>
            <a:off x="4629150" y="1825625"/>
            <a:ext cx="3886200" cy="435133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Date Placeholder 4"/>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2873159388"/>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29841" y="365126"/>
            <a:ext cx="7886700" cy="1325563"/>
          </a:xfrm>
        </p:spPr>
        <p:txBody>
          <a:bodyPr/>
          <a:lstStyle/>
          <a:p>
            <a:r>
              <a:rPr lang="en-US"/>
              <a:t>Click to edit Master title style</a:t>
            </a:r>
            <a:endParaRPr lang="en-US" dirty="0"/>
          </a:p>
        </p:txBody>
      </p:sp>
      <p:sp>
        <p:nvSpPr>
          <p:cNvPr id="3" name="Text Placeholder 2"/>
          <p:cNvSpPr>
            <a:spLocks noGrp="1"/>
          </p:cNvSpPr>
          <p:nvPr>
            <p:ph type="body" idx="1"/>
          </p:nvPr>
        </p:nvSpPr>
        <p:spPr>
          <a:xfrm>
            <a:off x="629842" y="1681163"/>
            <a:ext cx="3868340"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4" name="Content Placeholder 3"/>
          <p:cNvSpPr>
            <a:spLocks noGrp="1"/>
          </p:cNvSpPr>
          <p:nvPr>
            <p:ph sz="half" idx="2"/>
          </p:nvPr>
        </p:nvSpPr>
        <p:spPr>
          <a:xfrm>
            <a:off x="629842" y="2505075"/>
            <a:ext cx="3868340"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5" name="Text Placeholder 4"/>
          <p:cNvSpPr>
            <a:spLocks noGrp="1"/>
          </p:cNvSpPr>
          <p:nvPr>
            <p:ph type="body" sz="quarter" idx="3"/>
          </p:nvPr>
        </p:nvSpPr>
        <p:spPr>
          <a:xfrm>
            <a:off x="4629150" y="1681163"/>
            <a:ext cx="3887391"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a:t>Click to edit Master text styles</a:t>
            </a:r>
          </a:p>
        </p:txBody>
      </p:sp>
      <p:sp>
        <p:nvSpPr>
          <p:cNvPr id="6" name="Content Placeholder 5"/>
          <p:cNvSpPr>
            <a:spLocks noGrp="1"/>
          </p:cNvSpPr>
          <p:nvPr>
            <p:ph sz="quarter" idx="4"/>
          </p:nvPr>
        </p:nvSpPr>
        <p:spPr>
          <a:xfrm>
            <a:off x="4629150" y="2505075"/>
            <a:ext cx="3887391" cy="3684588"/>
          </a:xfrm>
        </p:spPr>
        <p:txBody>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7" name="Date Placeholder 6"/>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8" name="Footer Placeholder 7"/>
          <p:cNvSpPr>
            <a:spLocks noGrp="1"/>
          </p:cNvSpPr>
          <p:nvPr>
            <p:ph type="ftr" sz="quarter" idx="11"/>
          </p:nvPr>
        </p:nvSpPr>
        <p:spPr/>
        <p:txBody>
          <a:bodyPr/>
          <a:lstStyle/>
          <a:p>
            <a:endParaRPr lang="en-GB" dirty="0"/>
          </a:p>
        </p:txBody>
      </p:sp>
      <p:sp>
        <p:nvSpPr>
          <p:cNvPr id="9" name="Slide Number Placeholder 8"/>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379101963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a:t>Click to edit Master title style</a:t>
            </a:r>
            <a:endParaRPr lang="en-US" dirty="0"/>
          </a:p>
        </p:txBody>
      </p:sp>
      <p:sp>
        <p:nvSpPr>
          <p:cNvPr id="3" name="Date Placeholder 2"/>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4" name="Footer Placeholder 3"/>
          <p:cNvSpPr>
            <a:spLocks noGrp="1"/>
          </p:cNvSpPr>
          <p:nvPr>
            <p:ph type="ftr" sz="quarter" idx="11"/>
          </p:nvPr>
        </p:nvSpPr>
        <p:spPr/>
        <p:txBody>
          <a:bodyPr/>
          <a:lstStyle/>
          <a:p>
            <a:endParaRPr lang="en-GB" dirty="0"/>
          </a:p>
        </p:txBody>
      </p:sp>
      <p:sp>
        <p:nvSpPr>
          <p:cNvPr id="5" name="Slide Number Placeholder 4"/>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869553151"/>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3" name="Footer Placeholder 2"/>
          <p:cNvSpPr>
            <a:spLocks noGrp="1"/>
          </p:cNvSpPr>
          <p:nvPr>
            <p:ph type="ftr" sz="quarter" idx="11"/>
          </p:nvPr>
        </p:nvSpPr>
        <p:spPr/>
        <p:txBody>
          <a:bodyPr/>
          <a:lstStyle/>
          <a:p>
            <a:endParaRPr lang="en-GB" dirty="0"/>
          </a:p>
        </p:txBody>
      </p:sp>
      <p:sp>
        <p:nvSpPr>
          <p:cNvPr id="4" name="Slide Number Placeholder 3"/>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760432529"/>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Content Placeholder 2"/>
          <p:cNvSpPr>
            <a:spLocks noGrp="1"/>
          </p:cNvSpPr>
          <p:nvPr>
            <p:ph idx="1"/>
          </p:nvPr>
        </p:nvSpPr>
        <p:spPr>
          <a:xfrm>
            <a:off x="3887391" y="987426"/>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145659658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29841" y="457200"/>
            <a:ext cx="2949178" cy="1600200"/>
          </a:xfrm>
        </p:spPr>
        <p:txBody>
          <a:bodyPr anchor="b"/>
          <a:lstStyle>
            <a:lvl1pPr>
              <a:defRPr sz="3200"/>
            </a:lvl1pPr>
          </a:lstStyle>
          <a:p>
            <a:r>
              <a:rPr lang="en-US"/>
              <a:t>Click to edit Master title style</a:t>
            </a:r>
            <a:endParaRPr lang="en-US" dirty="0"/>
          </a:p>
        </p:txBody>
      </p:sp>
      <p:sp>
        <p:nvSpPr>
          <p:cNvPr id="3" name="Picture Placeholder 2"/>
          <p:cNvSpPr>
            <a:spLocks noGrp="1" noChangeAspect="1"/>
          </p:cNvSpPr>
          <p:nvPr>
            <p:ph type="pic" idx="1"/>
          </p:nvPr>
        </p:nvSpPr>
        <p:spPr>
          <a:xfrm>
            <a:off x="3887391" y="987426"/>
            <a:ext cx="4629150" cy="4873625"/>
          </a:xfrm>
        </p:spPr>
        <p:txBody>
          <a:bodyPr anchor="t"/>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r>
              <a:rPr lang="en-US"/>
              <a:t>Click icon to add picture</a:t>
            </a:r>
            <a:endParaRPr lang="en-US" dirty="0"/>
          </a:p>
        </p:txBody>
      </p:sp>
      <p:sp>
        <p:nvSpPr>
          <p:cNvPr id="4" name="Text Placeholder 3"/>
          <p:cNvSpPr>
            <a:spLocks noGrp="1"/>
          </p:cNvSpPr>
          <p:nvPr>
            <p:ph type="body" sz="half" idx="2"/>
          </p:nvPr>
        </p:nvSpPr>
        <p:spPr>
          <a:xfrm>
            <a:off x="629841" y="2057400"/>
            <a:ext cx="2949178"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a:t>Click to edit Master text styles</a:t>
            </a:r>
          </a:p>
        </p:txBody>
      </p:sp>
      <p:sp>
        <p:nvSpPr>
          <p:cNvPr id="5" name="Date Placeholder 4"/>
          <p:cNvSpPr>
            <a:spLocks noGrp="1"/>
          </p:cNvSpPr>
          <p:nvPr>
            <p:ph type="dt" sz="half" idx="10"/>
          </p:nvPr>
        </p:nvSpPr>
        <p:spPr/>
        <p:txBody>
          <a:bodyPr/>
          <a:lstStyle/>
          <a:p>
            <a:fld id="{A0398830-82C5-4704-B95E-F40A9002ECDA}" type="datetimeFigureOut">
              <a:rPr lang="en-GB" smtClean="0"/>
              <a:pPr/>
              <a:t>06/11/2023</a:t>
            </a:fld>
            <a:endParaRPr lang="en-GB" dirty="0"/>
          </a:p>
        </p:txBody>
      </p:sp>
      <p:sp>
        <p:nvSpPr>
          <p:cNvPr id="6" name="Footer Placeholder 5"/>
          <p:cNvSpPr>
            <a:spLocks noGrp="1"/>
          </p:cNvSpPr>
          <p:nvPr>
            <p:ph type="ftr" sz="quarter" idx="11"/>
          </p:nvPr>
        </p:nvSpPr>
        <p:spPr/>
        <p:txBody>
          <a:bodyPr/>
          <a:lstStyle/>
          <a:p>
            <a:endParaRPr lang="en-GB" dirty="0"/>
          </a:p>
        </p:txBody>
      </p:sp>
      <p:sp>
        <p:nvSpPr>
          <p:cNvPr id="7" name="Slide Number Placeholder 6"/>
          <p:cNvSpPr>
            <a:spLocks noGrp="1"/>
          </p:cNvSpPr>
          <p:nvPr>
            <p:ph type="sldNum" sz="quarter" idx="12"/>
          </p:nvPr>
        </p:nvSpPr>
        <p:spPr/>
        <p:txBody>
          <a:bodyPr/>
          <a:lstStyle/>
          <a:p>
            <a:fld id="{EA4247D5-C172-4387-BBAD-196F4BCDED48}" type="slidenum">
              <a:rPr lang="en-GB" smtClean="0"/>
              <a:pPr/>
              <a:t>‹#›</a:t>
            </a:fld>
            <a:endParaRPr lang="en-GB" dirty="0"/>
          </a:p>
        </p:txBody>
      </p:sp>
    </p:spTree>
    <p:extLst>
      <p:ext uri="{BB962C8B-B14F-4D97-AF65-F5344CB8AC3E}">
        <p14:creationId xmlns:p14="http://schemas.microsoft.com/office/powerpoint/2010/main" val="97651137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image" Target="../media/image1.jpg"/><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blipFill dpi="0" rotWithShape="1">
          <a:blip r:embed="rId13">
            <a:lum/>
          </a:blip>
          <a:srcRect/>
          <a:stretch>
            <a:fillRect/>
          </a:stretch>
        </a:blipFill>
        <a:effectLst/>
      </p:bgPr>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6"/>
            <a:ext cx="7886700" cy="1325563"/>
          </a:xfrm>
          <a:prstGeom prst="rect">
            <a:avLst/>
          </a:prstGeom>
        </p:spPr>
        <p:txBody>
          <a:bodyPr vert="horz" lIns="91440" tIns="45720" rIns="91440" bIns="45720" rtlCol="0" anchor="ctr">
            <a:normAutofit/>
          </a:bodyPr>
          <a:lstStyle/>
          <a:p>
            <a:r>
              <a:rPr lang="en-US"/>
              <a:t>Click to edit Master title style</a:t>
            </a:r>
            <a:endParaRPr lang="en-US" dirty="0"/>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4" name="Date Placeholder 3"/>
          <p:cNvSpPr>
            <a:spLocks noGrp="1"/>
          </p:cNvSpPr>
          <p:nvPr>
            <p:ph type="dt" sz="half" idx="2"/>
          </p:nvPr>
        </p:nvSpPr>
        <p:spPr>
          <a:xfrm>
            <a:off x="628650" y="6356351"/>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B8246814-1D7F-482E-8907-7422CBC7CDCD}" type="datetimeFigureOut">
              <a:rPr lang="en-GB" smtClean="0"/>
              <a:t>06/11/2023</a:t>
            </a:fld>
            <a:endParaRPr lang="en-GB"/>
          </a:p>
        </p:txBody>
      </p:sp>
      <p:sp>
        <p:nvSpPr>
          <p:cNvPr id="5" name="Footer Placeholder 4"/>
          <p:cNvSpPr>
            <a:spLocks noGrp="1"/>
          </p:cNvSpPr>
          <p:nvPr>
            <p:ph type="ftr" sz="quarter" idx="3"/>
          </p:nvPr>
        </p:nvSpPr>
        <p:spPr>
          <a:xfrm>
            <a:off x="3028950" y="6356351"/>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GB"/>
          </a:p>
        </p:txBody>
      </p:sp>
      <p:sp>
        <p:nvSpPr>
          <p:cNvPr id="6" name="Slide Number Placeholder 5"/>
          <p:cNvSpPr>
            <a:spLocks noGrp="1"/>
          </p:cNvSpPr>
          <p:nvPr>
            <p:ph type="sldNum" sz="quarter" idx="4"/>
          </p:nvPr>
        </p:nvSpPr>
        <p:spPr>
          <a:xfrm>
            <a:off x="6457950" y="6356351"/>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2B916550-B63D-43D7-B895-69C79B3F8ADF}" type="slidenum">
              <a:rPr lang="en-GB" smtClean="0"/>
              <a:t>‹#›</a:t>
            </a:fld>
            <a:endParaRPr lang="en-GB"/>
          </a:p>
        </p:txBody>
      </p:sp>
    </p:spTree>
    <p:extLst>
      <p:ext uri="{BB962C8B-B14F-4D97-AF65-F5344CB8AC3E}">
        <p14:creationId xmlns:p14="http://schemas.microsoft.com/office/powerpoint/2010/main" val="953809662"/>
      </p:ext>
    </p:extLst>
  </p:cSld>
  <p:clrMap bg1="lt1" tx1="dk1" bg2="lt2" tx2="dk2" accent1="accent1" accent2="accent2" accent3="accent3" accent4="accent4" accent5="accent5" accent6="accent6" hlink="hlink" folHlink="folHlink"/>
  <p:sldLayoutIdLst>
    <p:sldLayoutId id="2147483673" r:id="rId1"/>
    <p:sldLayoutId id="2147483674" r:id="rId2"/>
    <p:sldLayoutId id="2147483675" r:id="rId3"/>
    <p:sldLayoutId id="2147483676" r:id="rId4"/>
    <p:sldLayoutId id="2147483677" r:id="rId5"/>
    <p:sldLayoutId id="2147483678" r:id="rId6"/>
    <p:sldLayoutId id="2147483679" r:id="rId7"/>
    <p:sldLayoutId id="2147483680" r:id="rId8"/>
    <p:sldLayoutId id="2147483681" r:id="rId9"/>
    <p:sldLayoutId id="2147483682" r:id="rId10"/>
    <p:sldLayoutId id="2147483683" r:id="rId11"/>
  </p:sldLayoutIdLst>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2.jpeg"/><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image" Target="../media/image10.png"/><Relationship Id="rId1" Type="http://schemas.openxmlformats.org/officeDocument/2006/relationships/slideLayout" Target="../slideLayouts/slideLayout7.xml"/><Relationship Id="rId4" Type="http://schemas.openxmlformats.org/officeDocument/2006/relationships/image" Target="../media/image12.png"/></Relationships>
</file>

<file path=ppt/slides/_rels/slide1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4.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2.xml"/></Relationships>
</file>

<file path=ppt/slides/_rels/slide15.xml.rels><?xml version="1.0" encoding="UTF-8" standalone="yes"?>
<Relationships xmlns="http://schemas.openxmlformats.org/package/2006/relationships"><Relationship Id="rId2" Type="http://schemas.openxmlformats.org/officeDocument/2006/relationships/image" Target="../media/image14.png"/><Relationship Id="rId1" Type="http://schemas.openxmlformats.org/officeDocument/2006/relationships/slideLayout" Target="../slideLayouts/slideLayout7.xml"/></Relationships>
</file>

<file path=ppt/slides/_rels/slide16.xml.rels><?xml version="1.0" encoding="UTF-8" standalone="yes"?>
<Relationships xmlns="http://schemas.openxmlformats.org/package/2006/relationships"><Relationship Id="rId2" Type="http://schemas.openxmlformats.org/officeDocument/2006/relationships/image" Target="../media/image15.png"/><Relationship Id="rId1" Type="http://schemas.openxmlformats.org/officeDocument/2006/relationships/slideLayout" Target="../slideLayouts/slideLayout7.xml"/></Relationships>
</file>

<file path=ppt/slides/_rels/slide17.xml.rels><?xml version="1.0" encoding="UTF-8" standalone="yes"?>
<Relationships xmlns="http://schemas.openxmlformats.org/package/2006/relationships"><Relationship Id="rId2" Type="http://schemas.openxmlformats.org/officeDocument/2006/relationships/image" Target="../media/image16.png"/><Relationship Id="rId1" Type="http://schemas.openxmlformats.org/officeDocument/2006/relationships/slideLayout" Target="../slideLayouts/slideLayout7.xml"/></Relationships>
</file>

<file path=ppt/slides/_rels/slide1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3" Type="http://schemas.openxmlformats.org/officeDocument/2006/relationships/image" Target="../media/image18.png"/><Relationship Id="rId2" Type="http://schemas.openxmlformats.org/officeDocument/2006/relationships/image" Target="../media/image17.png"/><Relationship Id="rId1" Type="http://schemas.openxmlformats.org/officeDocument/2006/relationships/slideLayout" Target="../slideLayouts/slideLayout7.xml"/></Relationships>
</file>

<file path=ppt/slides/_rels/slide2.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notesSlide" Target="../notesSlides/notesSlide2.xml"/><Relationship Id="rId1" Type="http://schemas.openxmlformats.org/officeDocument/2006/relationships/slideLayout" Target="../slideLayouts/slideLayout2.xml"/><Relationship Id="rId5" Type="http://schemas.openxmlformats.org/officeDocument/2006/relationships/image" Target="../media/image5.png"/><Relationship Id="rId4" Type="http://schemas.openxmlformats.org/officeDocument/2006/relationships/image" Target="../media/image4.png"/></Relationships>
</file>

<file path=ppt/slides/_rels/slide2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image" Target="../media/image19.png"/><Relationship Id="rId1" Type="http://schemas.openxmlformats.org/officeDocument/2006/relationships/slideLayout" Target="../slideLayouts/slideLayout7.xml"/></Relationships>
</file>

<file path=ppt/slides/_rels/slide22.xml.rels><?xml version="1.0" encoding="UTF-8" standalone="yes"?>
<Relationships xmlns="http://schemas.openxmlformats.org/package/2006/relationships"><Relationship Id="rId2" Type="http://schemas.openxmlformats.org/officeDocument/2006/relationships/image" Target="../media/image20.png"/><Relationship Id="rId1" Type="http://schemas.openxmlformats.org/officeDocument/2006/relationships/slideLayout" Target="../slideLayouts/slideLayout7.xml"/></Relationships>
</file>

<file path=ppt/slides/_rels/slide23.xml.rels><?xml version="1.0" encoding="UTF-8" standalone="yes"?>
<Relationships xmlns="http://schemas.openxmlformats.org/package/2006/relationships"><Relationship Id="rId2" Type="http://schemas.openxmlformats.org/officeDocument/2006/relationships/image" Target="../media/image21.png"/><Relationship Id="rId1" Type="http://schemas.openxmlformats.org/officeDocument/2006/relationships/slideLayout" Target="../slideLayouts/slideLayout7.xml"/></Relationships>
</file>

<file path=ppt/slides/_rels/slide24.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7.xml"/></Relationships>
</file>

<file path=ppt/slides/_rels/slide25.xml.rels><?xml version="1.0" encoding="UTF-8" standalone="yes"?>
<Relationships xmlns="http://schemas.openxmlformats.org/package/2006/relationships"><Relationship Id="rId3" Type="http://schemas.openxmlformats.org/officeDocument/2006/relationships/image" Target="../media/image24.png"/><Relationship Id="rId2" Type="http://schemas.openxmlformats.org/officeDocument/2006/relationships/image" Target="../media/image23.png"/><Relationship Id="rId1" Type="http://schemas.openxmlformats.org/officeDocument/2006/relationships/slideLayout" Target="../slideLayouts/slideLayout7.xml"/></Relationships>
</file>

<file path=ppt/slides/_rels/slide26.xml.rels><?xml version="1.0" encoding="UTF-8" standalone="yes"?>
<Relationships xmlns="http://schemas.openxmlformats.org/package/2006/relationships"><Relationship Id="rId2" Type="http://schemas.openxmlformats.org/officeDocument/2006/relationships/image" Target="../media/image25.png"/><Relationship Id="rId1" Type="http://schemas.openxmlformats.org/officeDocument/2006/relationships/slideLayout" Target="../slideLayouts/slideLayout6.xml"/></Relationships>
</file>

<file path=ppt/slides/_rels/slide27.xml.rels><?xml version="1.0" encoding="UTF-8" standalone="yes"?>
<Relationships xmlns="http://schemas.openxmlformats.org/package/2006/relationships"><Relationship Id="rId2" Type="http://schemas.openxmlformats.org/officeDocument/2006/relationships/image" Target="../media/image26.png"/><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2" Type="http://schemas.openxmlformats.org/officeDocument/2006/relationships/image" Target="../media/image27.png"/><Relationship Id="rId1" Type="http://schemas.openxmlformats.org/officeDocument/2006/relationships/slideLayout" Target="../slideLayouts/slideLayout2.xml"/></Relationships>
</file>

<file path=ppt/slides/_rels/slide29.xml.rels><?xml version="1.0" encoding="UTF-8" standalone="yes"?>
<Relationships xmlns="http://schemas.openxmlformats.org/package/2006/relationships"><Relationship Id="rId2" Type="http://schemas.openxmlformats.org/officeDocument/2006/relationships/image" Target="../media/image28.png"/><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1.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2.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3" Type="http://schemas.openxmlformats.org/officeDocument/2006/relationships/image" Target="../media/image30.png"/><Relationship Id="rId2" Type="http://schemas.openxmlformats.org/officeDocument/2006/relationships/image" Target="../media/image29.png"/><Relationship Id="rId1" Type="http://schemas.openxmlformats.org/officeDocument/2006/relationships/slideLayout" Target="../slideLayouts/slideLayout7.xml"/></Relationships>
</file>

<file path=ppt/slides/_rels/slide35.xml.rels><?xml version="1.0" encoding="UTF-8" standalone="yes"?>
<Relationships xmlns="http://schemas.openxmlformats.org/package/2006/relationships"><Relationship Id="rId3" Type="http://schemas.openxmlformats.org/officeDocument/2006/relationships/image" Target="../media/image32.png"/><Relationship Id="rId2" Type="http://schemas.openxmlformats.org/officeDocument/2006/relationships/image" Target="../media/image31.png"/><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9.xml.rels><?xml version="1.0" encoding="UTF-8" standalone="yes"?>
<Relationships xmlns="http://schemas.openxmlformats.org/package/2006/relationships"><Relationship Id="rId2" Type="http://schemas.openxmlformats.org/officeDocument/2006/relationships/image" Target="../media/image33.png"/><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image" Target="../media/image6.png"/><Relationship Id="rId1" Type="http://schemas.openxmlformats.org/officeDocument/2006/relationships/slideLayout" Target="../slideLayouts/slideLayout2.xml"/></Relationships>
</file>

<file path=ppt/slides/_rels/slide40.xml.rels><?xml version="1.0" encoding="UTF-8" standalone="yes"?>
<Relationships xmlns="http://schemas.openxmlformats.org/package/2006/relationships"><Relationship Id="rId3" Type="http://schemas.openxmlformats.org/officeDocument/2006/relationships/image" Target="../media/image34.png"/><Relationship Id="rId2" Type="http://schemas.openxmlformats.org/officeDocument/2006/relationships/notesSlide" Target="../notesSlides/notesSlide10.xml"/><Relationship Id="rId1" Type="http://schemas.openxmlformats.org/officeDocument/2006/relationships/slideLayout" Target="../slideLayouts/slideLayout7.xml"/></Relationships>
</file>

<file path=ppt/slides/_rels/slide41.xml.rels><?xml version="1.0" encoding="UTF-8" standalone="yes"?>
<Relationships xmlns="http://schemas.openxmlformats.org/package/2006/relationships"><Relationship Id="rId2" Type="http://schemas.openxmlformats.org/officeDocument/2006/relationships/image" Target="../media/image35.png"/><Relationship Id="rId1" Type="http://schemas.openxmlformats.org/officeDocument/2006/relationships/slideLayout" Target="../slideLayouts/slideLayout7.xml"/></Relationships>
</file>

<file path=ppt/slides/_rels/slide42.xml.rels><?xml version="1.0" encoding="UTF-8" standalone="yes"?>
<Relationships xmlns="http://schemas.openxmlformats.org/package/2006/relationships"><Relationship Id="rId2" Type="http://schemas.openxmlformats.org/officeDocument/2006/relationships/image" Target="../media/image36.png"/><Relationship Id="rId1" Type="http://schemas.openxmlformats.org/officeDocument/2006/relationships/slideLayout" Target="../slideLayouts/slideLayout7.xml"/></Relationships>
</file>

<file path=ppt/slides/_rels/slide43.xml.rels><?xml version="1.0" encoding="UTF-8" standalone="yes"?>
<Relationships xmlns="http://schemas.openxmlformats.org/package/2006/relationships"><Relationship Id="rId2" Type="http://schemas.openxmlformats.org/officeDocument/2006/relationships/image" Target="../media/image37.png"/><Relationship Id="rId1" Type="http://schemas.openxmlformats.org/officeDocument/2006/relationships/slideLayout" Target="../slideLayouts/slideLayout7.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xml"/></Relationships>
</file>

<file path=ppt/slides/_rels/slide45.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2.xml"/></Relationships>
</file>

<file path=ppt/slides/_rels/slide46.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2.xml"/></Relationships>
</file>

<file path=ppt/slides/_rels/slide47.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2.xml"/></Relationships>
</file>

<file path=ppt/slides/_rels/slide48.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2.xml"/></Relationships>
</file>

<file path=ppt/slides/_rels/slide49.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50.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2.xml"/></Relationships>
</file>

<file path=ppt/slides/_rels/slide51.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2.xml"/></Relationships>
</file>

<file path=ppt/slides/_rels/slide52.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53.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5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xml"/></Relationships>
</file>

<file path=ppt/slides/_rels/slide55.xml.rels><?xml version="1.0" encoding="UTF-8" standalone="yes"?>
<Relationships xmlns="http://schemas.openxmlformats.org/package/2006/relationships"><Relationship Id="rId3" Type="http://schemas.openxmlformats.org/officeDocument/2006/relationships/hyperlink" Target="mailto:PrimaryandEarlyYearsPGCECourseTeam@bcu.ac.uk" TargetMode="External"/><Relationship Id="rId2" Type="http://schemas.openxmlformats.org/officeDocument/2006/relationships/notesSlide" Target="../notesSlides/notesSlide22.xml"/><Relationship Id="rId1" Type="http://schemas.openxmlformats.org/officeDocument/2006/relationships/slideLayout" Target="../slideLayouts/slideLayout2.xml"/></Relationships>
</file>

<file path=ppt/slides/_rels/slide5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7.xml.rels><?xml version="1.0" encoding="UTF-8" standalone="yes"?>
<Relationships xmlns="http://schemas.openxmlformats.org/package/2006/relationships"><Relationship Id="rId2" Type="http://schemas.openxmlformats.org/officeDocument/2006/relationships/image" Target="../media/image38.png"/><Relationship Id="rId1" Type="http://schemas.openxmlformats.org/officeDocument/2006/relationships/slideLayout" Target="../slideLayouts/slideLayout4.xml"/></Relationships>
</file>

<file path=ppt/slides/_rels/slide58.xml.rels><?xml version="1.0" encoding="UTF-8" standalone="yes"?>
<Relationships xmlns="http://schemas.openxmlformats.org/package/2006/relationships"><Relationship Id="rId3" Type="http://schemas.openxmlformats.org/officeDocument/2006/relationships/image" Target="../media/image39.png"/><Relationship Id="rId2" Type="http://schemas.openxmlformats.org/officeDocument/2006/relationships/hyperlink" Target="https://www.bcu.ac.uk/education-and-social-work/partnerships-and-collaborations/primary-early-years-partnerships" TargetMode="External"/><Relationship Id="rId1" Type="http://schemas.openxmlformats.org/officeDocument/2006/relationships/slideLayout" Target="../slideLayouts/slideLayout2.xml"/></Relationships>
</file>

<file path=ppt/slides/_rels/slide59.xml.rels><?xml version="1.0" encoding="UTF-8" standalone="yes"?>
<Relationships xmlns="http://schemas.openxmlformats.org/package/2006/relationships"><Relationship Id="rId3" Type="http://schemas.openxmlformats.org/officeDocument/2006/relationships/hyperlink" Target="mailto:martin.drury@bcu.ac.uk" TargetMode="External"/><Relationship Id="rId2" Type="http://schemas.openxmlformats.org/officeDocument/2006/relationships/hyperlink" Target="mailto:PrimaryandEarlyYearsPGCECourseTeam@bcu.ac.uk" TargetMode="External"/><Relationship Id="rId1" Type="http://schemas.openxmlformats.org/officeDocument/2006/relationships/slideLayout" Target="../slideLayouts/slideLayout2.xml"/><Relationship Id="rId4" Type="http://schemas.openxmlformats.org/officeDocument/2006/relationships/hyperlink" Target="mailto:anne.whitacre@bcu.ac.uk" TargetMode="External"/></Relationships>
</file>

<file path=ppt/slides/_rels/slide6.xml.rels><?xml version="1.0" encoding="UTF-8" standalone="yes"?>
<Relationships xmlns="http://schemas.openxmlformats.org/package/2006/relationships"><Relationship Id="rId2" Type="http://schemas.openxmlformats.org/officeDocument/2006/relationships/image" Target="../media/image8.png"/><Relationship Id="rId1" Type="http://schemas.openxmlformats.org/officeDocument/2006/relationships/slideLayout" Target="../slideLayouts/slideLayout2.xml"/></Relationships>
</file>

<file path=ppt/slides/_rels/slide60.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3.xml"/><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notesSlide" Target="../notesSlides/notesSlide5.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683568" y="3861048"/>
            <a:ext cx="7992888" cy="1944216"/>
          </a:xfrm>
        </p:spPr>
        <p:txBody>
          <a:bodyPr>
            <a:normAutofit fontScale="90000"/>
          </a:bodyPr>
          <a:lstStyle/>
          <a:p>
            <a:r>
              <a:rPr lang="en-GB" b="1" dirty="0"/>
              <a:t>PGCE Primary &amp; Early Years : </a:t>
            </a:r>
            <a:br>
              <a:rPr lang="en-GB" b="1" dirty="0"/>
            </a:br>
            <a:r>
              <a:rPr lang="en-GB" b="1" dirty="0"/>
              <a:t>School Based Training Mentor Briefing</a:t>
            </a:r>
          </a:p>
        </p:txBody>
      </p:sp>
      <p:pic>
        <p:nvPicPr>
          <p:cNvPr id="1026" name="Picture 2" descr="Image result for school  wordle"/>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544234" y="133263"/>
            <a:ext cx="5798824" cy="3469619"/>
          </a:xfrm>
          <a:prstGeom prst="rect">
            <a:avLst/>
          </a:prstGeom>
          <a:noFill/>
          <a:extLst>
            <a:ext uri="{909E8E84-426E-40DD-AFC4-6F175D3DCCD1}">
              <a14:hiddenFill xmlns:a14="http://schemas.microsoft.com/office/drawing/2010/main">
                <a:solidFill>
                  <a:srgbClr val="FFFFFF"/>
                </a:solidFill>
              </a14:hiddenFill>
            </a:ext>
          </a:extLst>
        </p:spPr>
      </p:pic>
      <p:sp>
        <p:nvSpPr>
          <p:cNvPr id="5" name="TextBox 4"/>
          <p:cNvSpPr txBox="1"/>
          <p:nvPr/>
        </p:nvSpPr>
        <p:spPr>
          <a:xfrm>
            <a:off x="539552" y="6021288"/>
            <a:ext cx="4032448" cy="369332"/>
          </a:xfrm>
          <a:prstGeom prst="rect">
            <a:avLst/>
          </a:prstGeom>
          <a:noFill/>
        </p:spPr>
        <p:txBody>
          <a:bodyPr wrap="square" rtlCol="0">
            <a:spAutoFit/>
          </a:bodyPr>
          <a:lstStyle/>
          <a:p>
            <a:r>
              <a:rPr lang="en-GB" dirty="0"/>
              <a:t>October 2023</a:t>
            </a:r>
          </a:p>
        </p:txBody>
      </p:sp>
    </p:spTree>
    <p:extLst>
      <p:ext uri="{BB962C8B-B14F-4D97-AF65-F5344CB8AC3E}">
        <p14:creationId xmlns:p14="http://schemas.microsoft.com/office/powerpoint/2010/main" val="1791331477"/>
      </p:ext>
    </p:extLst>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12736" y="502508"/>
            <a:ext cx="5393770" cy="690574"/>
          </a:xfrm>
          <a:prstGeom prst="rect">
            <a:avLst/>
          </a:prstGeom>
        </p:spPr>
        <p:txBody>
          <a:bodyPr vert="horz" wrap="square" lIns="0" tIns="13335" rIns="0" bIns="0" rtlCol="0">
            <a:spAutoFit/>
          </a:bodyPr>
          <a:lstStyle/>
          <a:p>
            <a:pPr marL="12700">
              <a:lnSpc>
                <a:spcPct val="100000"/>
              </a:lnSpc>
              <a:spcBef>
                <a:spcPts val="0"/>
              </a:spcBef>
            </a:pPr>
            <a:r>
              <a:rPr lang="en-GB" dirty="0">
                <a:latin typeface="+mn-lt"/>
              </a:rPr>
              <a:t>Safeguarding</a:t>
            </a:r>
            <a:endParaRPr spc="-310" dirty="0">
              <a:latin typeface="+mn-lt"/>
            </a:endParaRPr>
          </a:p>
        </p:txBody>
      </p:sp>
      <p:sp>
        <p:nvSpPr>
          <p:cNvPr id="3" name="object 3"/>
          <p:cNvSpPr txBox="1"/>
          <p:nvPr/>
        </p:nvSpPr>
        <p:spPr>
          <a:xfrm>
            <a:off x="612736" y="1806985"/>
            <a:ext cx="8104016" cy="3244030"/>
          </a:xfrm>
          <a:prstGeom prst="rect">
            <a:avLst/>
          </a:prstGeom>
        </p:spPr>
        <p:txBody>
          <a:bodyPr vert="horz" wrap="square" lIns="0" tIns="85725" rIns="0" bIns="0" rtlCol="0">
            <a:spAutoFit/>
          </a:bodyPr>
          <a:lstStyle/>
          <a:p>
            <a:pPr marL="469900" marR="170815" indent="-457200">
              <a:lnSpc>
                <a:spcPct val="80000"/>
              </a:lnSpc>
              <a:spcBef>
                <a:spcPts val="675"/>
              </a:spcBef>
              <a:buFont typeface="Arial" panose="020B0604020202020204" pitchFamily="34" charset="0"/>
              <a:buChar char="•"/>
              <a:tabLst>
                <a:tab pos="241300" algn="l"/>
              </a:tabLst>
            </a:pPr>
            <a:r>
              <a:rPr lang="en-GB" sz="3000" spc="-20" dirty="0">
                <a:cs typeface="Carlito"/>
              </a:rPr>
              <a:t>Prior to placement Associate Teachers will have completed </a:t>
            </a:r>
            <a:r>
              <a:rPr sz="3000" spc="-5" dirty="0">
                <a:cs typeface="Carlito"/>
              </a:rPr>
              <a:t>Home </a:t>
            </a:r>
            <a:r>
              <a:rPr sz="3000" spc="-10" dirty="0">
                <a:cs typeface="Carlito"/>
              </a:rPr>
              <a:t>Office </a:t>
            </a:r>
            <a:r>
              <a:rPr sz="3000" spc="-15" dirty="0">
                <a:cs typeface="Carlito"/>
              </a:rPr>
              <a:t>Prevent </a:t>
            </a:r>
            <a:r>
              <a:rPr sz="3000" spc="-10" dirty="0">
                <a:cs typeface="Carlito"/>
              </a:rPr>
              <a:t>training</a:t>
            </a:r>
            <a:r>
              <a:rPr lang="en-GB" sz="3000" spc="-10" dirty="0">
                <a:cs typeface="Carlito"/>
              </a:rPr>
              <a:t> and Level 1 Safeguarding Training</a:t>
            </a:r>
          </a:p>
          <a:p>
            <a:pPr marL="12700" marR="170815">
              <a:lnSpc>
                <a:spcPct val="80000"/>
              </a:lnSpc>
              <a:spcBef>
                <a:spcPts val="675"/>
              </a:spcBef>
              <a:tabLst>
                <a:tab pos="241300" algn="l"/>
              </a:tabLst>
            </a:pPr>
            <a:endParaRPr lang="en-GB" sz="3000" spc="-10" dirty="0">
              <a:cs typeface="Carlito"/>
            </a:endParaRPr>
          </a:p>
          <a:p>
            <a:pPr marL="469900" marR="170815" indent="-457200">
              <a:lnSpc>
                <a:spcPct val="80000"/>
              </a:lnSpc>
              <a:spcBef>
                <a:spcPts val="675"/>
              </a:spcBef>
              <a:buFont typeface="Arial" panose="020B0604020202020204" pitchFamily="34" charset="0"/>
              <a:buChar char="•"/>
              <a:tabLst>
                <a:tab pos="241300" algn="l"/>
              </a:tabLst>
            </a:pPr>
            <a:r>
              <a:rPr lang="en-GB" sz="3000" spc="-70" dirty="0">
                <a:cs typeface="Carlito"/>
              </a:rPr>
              <a:t>Associate Teachers will receive a Safeguarding Confirmation Letter from BCU and be expected to being this into school with them</a:t>
            </a:r>
          </a:p>
          <a:p>
            <a:pPr marL="12700" marR="170815">
              <a:lnSpc>
                <a:spcPct val="80000"/>
              </a:lnSpc>
              <a:spcBef>
                <a:spcPts val="675"/>
              </a:spcBef>
              <a:tabLst>
                <a:tab pos="241300" algn="l"/>
              </a:tabLst>
            </a:pPr>
            <a:endParaRPr sz="2400" dirty="0">
              <a:cs typeface="Carlito"/>
            </a:endParaRPr>
          </a:p>
        </p:txBody>
      </p:sp>
    </p:spTree>
    <p:extLst>
      <p:ext uri="{BB962C8B-B14F-4D97-AF65-F5344CB8AC3E}">
        <p14:creationId xmlns:p14="http://schemas.microsoft.com/office/powerpoint/2010/main" val="1532660688"/>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 name="Picture 3">
            <a:extLst>
              <a:ext uri="{FF2B5EF4-FFF2-40B4-BE49-F238E27FC236}">
                <a16:creationId xmlns:a16="http://schemas.microsoft.com/office/drawing/2014/main" id="{C59F4B39-127E-5F45-A1AC-39662BCDDD59}"/>
              </a:ext>
            </a:extLst>
          </p:cNvPr>
          <p:cNvPicPr>
            <a:picLocks noChangeAspect="1"/>
          </p:cNvPicPr>
          <p:nvPr/>
        </p:nvPicPr>
        <p:blipFill>
          <a:blip r:embed="rId2"/>
          <a:stretch>
            <a:fillRect/>
          </a:stretch>
        </p:blipFill>
        <p:spPr>
          <a:xfrm>
            <a:off x="201382" y="1052736"/>
            <a:ext cx="3150040" cy="4448919"/>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36CFBBC9-EDA4-6FE4-E331-1F65B7E4FFAB}"/>
              </a:ext>
            </a:extLst>
          </p:cNvPr>
          <p:cNvPicPr>
            <a:picLocks noChangeAspect="1"/>
          </p:cNvPicPr>
          <p:nvPr/>
        </p:nvPicPr>
        <p:blipFill>
          <a:blip r:embed="rId3"/>
          <a:stretch>
            <a:fillRect/>
          </a:stretch>
        </p:blipFill>
        <p:spPr>
          <a:xfrm>
            <a:off x="3706360" y="285750"/>
            <a:ext cx="2276475" cy="3143250"/>
          </a:xfrm>
          <a:prstGeom prst="rect">
            <a:avLst/>
          </a:prstGeom>
          <a:ln>
            <a:noFill/>
          </a:ln>
          <a:effectLst>
            <a:outerShdw blurRad="292100" dist="139700" dir="2700000" algn="tl" rotWithShape="0">
              <a:srgbClr val="333333">
                <a:alpha val="65000"/>
              </a:srgbClr>
            </a:outerShdw>
          </a:effectLst>
        </p:spPr>
      </p:pic>
      <p:pic>
        <p:nvPicPr>
          <p:cNvPr id="8" name="Picture 7">
            <a:extLst>
              <a:ext uri="{FF2B5EF4-FFF2-40B4-BE49-F238E27FC236}">
                <a16:creationId xmlns:a16="http://schemas.microsoft.com/office/drawing/2014/main" id="{2A083143-A168-83F5-2288-80232B39128F}"/>
              </a:ext>
            </a:extLst>
          </p:cNvPr>
          <p:cNvPicPr>
            <a:picLocks noChangeAspect="1"/>
          </p:cNvPicPr>
          <p:nvPr/>
        </p:nvPicPr>
        <p:blipFill>
          <a:blip r:embed="rId4"/>
          <a:stretch>
            <a:fillRect/>
          </a:stretch>
        </p:blipFill>
        <p:spPr>
          <a:xfrm>
            <a:off x="6372200" y="2348880"/>
            <a:ext cx="2286000" cy="31527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559525921"/>
      </p:ext>
    </p:extLst>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831626"/>
          </a:xfrm>
        </p:spPr>
        <p:txBody>
          <a:bodyPr/>
          <a:lstStyle/>
          <a:p>
            <a:r>
              <a:rPr lang="en-GB" b="1" dirty="0"/>
              <a:t>Progress</a:t>
            </a:r>
            <a:r>
              <a:rPr lang="en-GB" dirty="0"/>
              <a:t> </a:t>
            </a:r>
            <a:r>
              <a:rPr lang="en-GB" b="1" dirty="0"/>
              <a:t>Journal</a:t>
            </a:r>
          </a:p>
        </p:txBody>
      </p:sp>
      <p:sp>
        <p:nvSpPr>
          <p:cNvPr id="3" name="Content Placeholder 2"/>
          <p:cNvSpPr>
            <a:spLocks noGrp="1"/>
          </p:cNvSpPr>
          <p:nvPr>
            <p:ph idx="1"/>
          </p:nvPr>
        </p:nvSpPr>
        <p:spPr>
          <a:xfrm>
            <a:off x="606091" y="836712"/>
            <a:ext cx="8347171" cy="4752528"/>
          </a:xfrm>
        </p:spPr>
        <p:txBody>
          <a:bodyPr>
            <a:normAutofit fontScale="25000" lnSpcReduction="20000"/>
          </a:bodyPr>
          <a:lstStyle/>
          <a:p>
            <a:endParaRPr lang="en-GB" dirty="0"/>
          </a:p>
          <a:p>
            <a:pPr marL="0" indent="0">
              <a:buNone/>
            </a:pPr>
            <a:r>
              <a:rPr lang="en-GB" sz="9600" dirty="0">
                <a:latin typeface="Calibri"/>
                <a:cs typeface="Calibri"/>
              </a:rPr>
              <a:t>It is </a:t>
            </a:r>
            <a:r>
              <a:rPr lang="en-GB" sz="9600" spc="-10" dirty="0">
                <a:latin typeface="Calibri"/>
                <a:cs typeface="Calibri"/>
              </a:rPr>
              <a:t>the Associate Teachers </a:t>
            </a:r>
            <a:r>
              <a:rPr lang="en-GB" sz="9600" spc="-5" dirty="0">
                <a:latin typeface="Calibri"/>
                <a:cs typeface="Calibri"/>
              </a:rPr>
              <a:t>responsibility </a:t>
            </a:r>
            <a:r>
              <a:rPr lang="en-GB" sz="9600" spc="-15" dirty="0">
                <a:latin typeface="Calibri"/>
                <a:cs typeface="Calibri"/>
              </a:rPr>
              <a:t>to </a:t>
            </a:r>
            <a:r>
              <a:rPr lang="en-GB" sz="9600" spc="-20" dirty="0">
                <a:latin typeface="Calibri"/>
                <a:cs typeface="Calibri"/>
              </a:rPr>
              <a:t>keep </a:t>
            </a:r>
            <a:r>
              <a:rPr lang="en-GB" sz="9600" spc="-10" dirty="0">
                <a:latin typeface="Calibri"/>
                <a:cs typeface="Calibri"/>
              </a:rPr>
              <a:t>their </a:t>
            </a:r>
            <a:r>
              <a:rPr lang="en-GB" sz="9600" spc="-15" dirty="0">
                <a:latin typeface="Calibri"/>
                <a:cs typeface="Calibri"/>
              </a:rPr>
              <a:t>Progress </a:t>
            </a:r>
            <a:r>
              <a:rPr lang="en-GB" sz="9600" dirty="0">
                <a:latin typeface="Calibri"/>
                <a:cs typeface="Calibri"/>
              </a:rPr>
              <a:t>Journal </a:t>
            </a:r>
            <a:r>
              <a:rPr lang="en-GB" sz="9600" spc="-5" dirty="0">
                <a:latin typeface="Calibri"/>
                <a:cs typeface="Calibri"/>
              </a:rPr>
              <a:t>up </a:t>
            </a:r>
            <a:r>
              <a:rPr lang="en-GB" sz="9600" spc="-15" dirty="0">
                <a:latin typeface="Calibri"/>
                <a:cs typeface="Calibri"/>
              </a:rPr>
              <a:t>to </a:t>
            </a:r>
            <a:r>
              <a:rPr lang="en-GB" sz="9600" spc="-530" dirty="0">
                <a:latin typeface="Calibri"/>
                <a:cs typeface="Calibri"/>
              </a:rPr>
              <a:t> </a:t>
            </a:r>
            <a:r>
              <a:rPr lang="en-GB" sz="9600" spc="-15" dirty="0">
                <a:latin typeface="Calibri"/>
                <a:cs typeface="Calibri"/>
              </a:rPr>
              <a:t>date.</a:t>
            </a:r>
          </a:p>
          <a:p>
            <a:pPr marL="0" indent="0">
              <a:buNone/>
            </a:pPr>
            <a:r>
              <a:rPr lang="en-GB" sz="9600" spc="-40" dirty="0">
                <a:latin typeface="Calibri" panose="020F0502020204030204" pitchFamily="34" charset="0"/>
                <a:cs typeface="Calibri" panose="020F0502020204030204" pitchFamily="34" charset="0"/>
              </a:rPr>
              <a:t>The Associate teacher should share their Progress Journal with their UT and Mentor via their</a:t>
            </a:r>
            <a:r>
              <a:rPr lang="en-GB" sz="9600" spc="-5" dirty="0">
                <a:latin typeface="Calibri" panose="020F0502020204030204" pitchFamily="34" charset="0"/>
                <a:cs typeface="Calibri" panose="020F0502020204030204" pitchFamily="34" charset="0"/>
              </a:rPr>
              <a:t> </a:t>
            </a:r>
            <a:r>
              <a:rPr lang="en-GB" sz="9600" b="1" spc="-5" dirty="0">
                <a:latin typeface="Calibri" panose="020F0502020204030204" pitchFamily="34" charset="0"/>
                <a:cs typeface="Calibri" panose="020F0502020204030204" pitchFamily="34" charset="0"/>
              </a:rPr>
              <a:t>OneDrive Associate Teacher Folder</a:t>
            </a:r>
            <a:endParaRPr lang="en-GB" sz="9600" dirty="0"/>
          </a:p>
          <a:p>
            <a:r>
              <a:rPr lang="en-GB" sz="9600" dirty="0"/>
              <a:t>Preliminary Tasks</a:t>
            </a:r>
          </a:p>
          <a:p>
            <a:r>
              <a:rPr lang="en-GB" sz="9600" dirty="0"/>
              <a:t>Associate Teacher Learning Observation</a:t>
            </a:r>
          </a:p>
          <a:p>
            <a:r>
              <a:rPr lang="en-GB" sz="9600" dirty="0"/>
              <a:t>Checklist of tasks that need to be completed for sign off</a:t>
            </a:r>
          </a:p>
          <a:p>
            <a:r>
              <a:rPr lang="en-GB" sz="9600" dirty="0"/>
              <a:t>BCU Assessment Tracker</a:t>
            </a:r>
          </a:p>
          <a:p>
            <a:r>
              <a:rPr lang="en-GB" sz="9600" dirty="0"/>
              <a:t>Attendance register</a:t>
            </a:r>
          </a:p>
          <a:p>
            <a:r>
              <a:rPr lang="en-GB" sz="9600" dirty="0"/>
              <a:t>Targets page</a:t>
            </a:r>
          </a:p>
          <a:p>
            <a:r>
              <a:rPr lang="en-GB" sz="9600" dirty="0"/>
              <a:t>Weekly Meeting and Target Setting</a:t>
            </a:r>
          </a:p>
          <a:p>
            <a:r>
              <a:rPr lang="en-GB" sz="9600" dirty="0"/>
              <a:t>Review/Progress Meetings</a:t>
            </a:r>
          </a:p>
          <a:p>
            <a:r>
              <a:rPr lang="en-GB" sz="9600" dirty="0"/>
              <a:t>Critical Incidents</a:t>
            </a:r>
          </a:p>
        </p:txBody>
      </p:sp>
    </p:spTree>
    <p:extLst>
      <p:ext uri="{BB962C8B-B14F-4D97-AF65-F5344CB8AC3E}">
        <p14:creationId xmlns:p14="http://schemas.microsoft.com/office/powerpoint/2010/main" val="3202260344"/>
      </p:ext>
    </p:extLst>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188640"/>
            <a:ext cx="7886700" cy="759618"/>
          </a:xfrm>
        </p:spPr>
        <p:txBody>
          <a:bodyPr/>
          <a:lstStyle/>
          <a:p>
            <a:pPr algn="ctr"/>
            <a:r>
              <a:rPr lang="en-GB" dirty="0">
                <a:latin typeface="+mn-lt"/>
              </a:rPr>
              <a:t>SBT Prelim Tasks</a:t>
            </a:r>
          </a:p>
        </p:txBody>
      </p:sp>
      <p:sp>
        <p:nvSpPr>
          <p:cNvPr id="3" name="Content Placeholder 2"/>
          <p:cNvSpPr>
            <a:spLocks noGrp="1"/>
          </p:cNvSpPr>
          <p:nvPr>
            <p:ph idx="1"/>
          </p:nvPr>
        </p:nvSpPr>
        <p:spPr>
          <a:xfrm>
            <a:off x="646344" y="965491"/>
            <a:ext cx="8174127" cy="5040559"/>
          </a:xfrm>
        </p:spPr>
        <p:txBody>
          <a:bodyPr>
            <a:normAutofit fontScale="32500" lnSpcReduction="20000"/>
          </a:bodyPr>
          <a:lstStyle/>
          <a:p>
            <a:pPr marL="342900" indent="-342900">
              <a:buFont typeface="Arial" panose="020B0604020202020204" pitchFamily="34" charset="0"/>
              <a:buChar char="•"/>
            </a:pPr>
            <a:r>
              <a:rPr lang="en-GB" sz="7400" dirty="0">
                <a:latin typeface="Calibri" panose="020F0502020204030204" pitchFamily="34" charset="0"/>
                <a:cs typeface="Calibri" panose="020F0502020204030204" pitchFamily="34" charset="0"/>
              </a:rPr>
              <a:t>These are to be completed during  PPSE days.</a:t>
            </a:r>
          </a:p>
          <a:p>
            <a:pPr marL="342900" indent="-342900">
              <a:buFont typeface="Arial" panose="020B0604020202020204" pitchFamily="34" charset="0"/>
              <a:buChar char="•"/>
            </a:pPr>
            <a:r>
              <a:rPr lang="en-GB" sz="7400" dirty="0">
                <a:latin typeface="Calibri" panose="020F0502020204030204" pitchFamily="34" charset="0"/>
                <a:cs typeface="Calibri" panose="020F0502020204030204" pitchFamily="34" charset="0"/>
              </a:rPr>
              <a:t>Linked directly with pre-approval checklist.</a:t>
            </a:r>
          </a:p>
          <a:p>
            <a:pPr marL="0" indent="0">
              <a:buNone/>
            </a:pPr>
            <a:endParaRPr lang="en-GB" sz="7400" dirty="0">
              <a:latin typeface="Calibri" panose="020F0502020204030204" pitchFamily="34" charset="0"/>
              <a:cs typeface="Calibri" panose="020F0502020204030204" pitchFamily="34" charset="0"/>
            </a:endParaRPr>
          </a:p>
          <a:p>
            <a:pPr marL="0" indent="0">
              <a:buNone/>
            </a:pPr>
            <a:r>
              <a:rPr lang="en-GB" sz="7400" dirty="0">
                <a:latin typeface="Calibri" panose="020F0502020204030204" pitchFamily="34" charset="0"/>
                <a:cs typeface="Calibri" panose="020F0502020204030204" pitchFamily="34" charset="0"/>
              </a:rPr>
              <a:t>The Prelim Tasks are:</a:t>
            </a:r>
          </a:p>
          <a:p>
            <a:pPr marL="457200" indent="-457200">
              <a:buFont typeface="+mj-lt"/>
              <a:buAutoNum type="arabicPeriod"/>
            </a:pPr>
            <a:r>
              <a:rPr lang="en-GB" sz="7400" b="0" i="0" dirty="0">
                <a:solidFill>
                  <a:srgbClr val="000000"/>
                </a:solidFill>
                <a:effectLst/>
                <a:latin typeface="Calibri" panose="020F0502020204030204" pitchFamily="34" charset="0"/>
                <a:cs typeface="Calibri" panose="020F0502020204030204" pitchFamily="34" charset="0"/>
              </a:rPr>
              <a:t>Safeguarding’ Prelim Task</a:t>
            </a:r>
          </a:p>
          <a:p>
            <a:pPr marL="457200" indent="-457200">
              <a:buFont typeface="+mj-lt"/>
              <a:buAutoNum type="arabicPeriod"/>
            </a:pPr>
            <a:r>
              <a:rPr lang="en-GB" sz="7400" b="0" i="0" dirty="0">
                <a:solidFill>
                  <a:srgbClr val="000000"/>
                </a:solidFill>
                <a:effectLst/>
                <a:latin typeface="Calibri" panose="020F0502020204030204" pitchFamily="34" charset="0"/>
                <a:cs typeface="Calibri" panose="020F0502020204030204" pitchFamily="34" charset="0"/>
              </a:rPr>
              <a:t>Behaviour’ Prelim Task</a:t>
            </a:r>
          </a:p>
          <a:p>
            <a:pPr marL="457200" indent="-457200">
              <a:buFont typeface="+mj-lt"/>
              <a:buAutoNum type="arabicPeriod"/>
            </a:pPr>
            <a:r>
              <a:rPr lang="en-GB" sz="7400" dirty="0">
                <a:solidFill>
                  <a:srgbClr val="000000"/>
                </a:solidFill>
                <a:latin typeface="Calibri" panose="020F0502020204030204" pitchFamily="34" charset="0"/>
                <a:cs typeface="Calibri" panose="020F0502020204030204" pitchFamily="34" charset="0"/>
              </a:rPr>
              <a:t>Professional Behaviours</a:t>
            </a:r>
          </a:p>
          <a:p>
            <a:pPr marL="457200" indent="-457200">
              <a:buFont typeface="+mj-lt"/>
              <a:buAutoNum type="arabicPeriod"/>
            </a:pPr>
            <a:r>
              <a:rPr lang="en-GB" sz="7400" b="0" i="0" dirty="0">
                <a:solidFill>
                  <a:srgbClr val="000000"/>
                </a:solidFill>
                <a:effectLst/>
                <a:latin typeface="Calibri" panose="020F0502020204030204" pitchFamily="34" charset="0"/>
                <a:cs typeface="Calibri" panose="020F0502020204030204" pitchFamily="34" charset="0"/>
              </a:rPr>
              <a:t>Professional Behaviour</a:t>
            </a:r>
          </a:p>
          <a:p>
            <a:pPr marL="457200" indent="-457200">
              <a:buFont typeface="+mj-lt"/>
              <a:buAutoNum type="arabicPeriod"/>
            </a:pPr>
            <a:r>
              <a:rPr lang="en-GB" sz="7400" b="0" i="0" dirty="0">
                <a:solidFill>
                  <a:srgbClr val="000000"/>
                </a:solidFill>
                <a:effectLst/>
                <a:latin typeface="Calibri" panose="020F0502020204030204" pitchFamily="34" charset="0"/>
                <a:cs typeface="Calibri" panose="020F0502020204030204" pitchFamily="34" charset="0"/>
              </a:rPr>
              <a:t>Learning Environment’ Prelim Task</a:t>
            </a:r>
            <a:endParaRPr lang="en-GB" sz="7400" dirty="0">
              <a:solidFill>
                <a:srgbClr val="000000"/>
              </a:solidFill>
              <a:latin typeface="Calibri" panose="020F0502020204030204" pitchFamily="34" charset="0"/>
              <a:cs typeface="Calibri" panose="020F0502020204030204" pitchFamily="34" charset="0"/>
            </a:endParaRPr>
          </a:p>
          <a:p>
            <a:pPr marL="457200" indent="-457200" algn="l">
              <a:buFont typeface="+mj-lt"/>
              <a:buAutoNum type="arabicPeriod"/>
            </a:pPr>
            <a:r>
              <a:rPr lang="en-GB" sz="7400" b="0" i="0" dirty="0">
                <a:solidFill>
                  <a:srgbClr val="000000"/>
                </a:solidFill>
                <a:effectLst/>
                <a:latin typeface="Calibri" panose="020F0502020204030204" pitchFamily="34" charset="0"/>
                <a:cs typeface="Calibri" panose="020F0502020204030204" pitchFamily="34" charset="0"/>
              </a:rPr>
              <a:t>Foundation and Phonics Learning Observations</a:t>
            </a:r>
            <a:endParaRPr lang="en-GB" sz="7400" dirty="0">
              <a:solidFill>
                <a:srgbClr val="000000"/>
              </a:solidFill>
              <a:latin typeface="Calibri" panose="020F0502020204030204" pitchFamily="34" charset="0"/>
              <a:cs typeface="Calibri" panose="020F0502020204030204" pitchFamily="34" charset="0"/>
            </a:endParaRPr>
          </a:p>
          <a:p>
            <a:pPr marL="457200" indent="-457200" algn="l">
              <a:buFont typeface="+mj-lt"/>
              <a:buAutoNum type="arabicPeriod"/>
            </a:pPr>
            <a:endParaRPr lang="en-GB" sz="7400" b="0" i="0" dirty="0">
              <a:solidFill>
                <a:srgbClr val="000000"/>
              </a:solidFill>
              <a:effectLst/>
              <a:latin typeface="Calibri" panose="020F0502020204030204" pitchFamily="34" charset="0"/>
              <a:cs typeface="Calibri" panose="020F0502020204030204" pitchFamily="34" charset="0"/>
            </a:endParaRPr>
          </a:p>
          <a:p>
            <a:pPr algn="l"/>
            <a:r>
              <a:rPr lang="en-GB" sz="7400" dirty="0">
                <a:solidFill>
                  <a:srgbClr val="000000"/>
                </a:solidFill>
                <a:latin typeface="Calibri" panose="020F0502020204030204" pitchFamily="34" charset="0"/>
                <a:cs typeface="Calibri" panose="020F0502020204030204" pitchFamily="34" charset="0"/>
              </a:rPr>
              <a:t>All prelim task must be completed prior to the UT sign off meeting.</a:t>
            </a:r>
            <a:endParaRPr lang="en-GB" sz="7400" b="0" i="0" dirty="0">
              <a:solidFill>
                <a:srgbClr val="000000"/>
              </a:solidFill>
              <a:effectLst/>
              <a:latin typeface="Calibri" panose="020F0502020204030204" pitchFamily="34" charset="0"/>
              <a:cs typeface="Calibri" panose="020F0502020204030204" pitchFamily="34" charset="0"/>
            </a:endParaRPr>
          </a:p>
          <a:p>
            <a:endParaRPr lang="en-GB" dirty="0"/>
          </a:p>
        </p:txBody>
      </p:sp>
    </p:spTree>
    <p:extLst>
      <p:ext uri="{BB962C8B-B14F-4D97-AF65-F5344CB8AC3E}">
        <p14:creationId xmlns:p14="http://schemas.microsoft.com/office/powerpoint/2010/main" val="160433783"/>
      </p:ext>
    </p:extLst>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95F39C8-5958-37B5-A29C-FC6A79640376}"/>
              </a:ext>
            </a:extLst>
          </p:cNvPr>
          <p:cNvPicPr>
            <a:picLocks noChangeAspect="1"/>
          </p:cNvPicPr>
          <p:nvPr/>
        </p:nvPicPr>
        <p:blipFill>
          <a:blip r:embed="rId2"/>
          <a:stretch>
            <a:fillRect/>
          </a:stretch>
        </p:blipFill>
        <p:spPr>
          <a:xfrm>
            <a:off x="517296" y="188640"/>
            <a:ext cx="8109408" cy="549412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181072090"/>
      </p:ext>
    </p:extLst>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8C2CFA3E-3169-BC5B-046B-E203DF65CF5C}"/>
              </a:ext>
            </a:extLst>
          </p:cNvPr>
          <p:cNvPicPr>
            <a:picLocks noChangeAspect="1"/>
          </p:cNvPicPr>
          <p:nvPr/>
        </p:nvPicPr>
        <p:blipFill>
          <a:blip r:embed="rId2"/>
          <a:stretch>
            <a:fillRect/>
          </a:stretch>
        </p:blipFill>
        <p:spPr>
          <a:xfrm>
            <a:off x="1619672" y="188640"/>
            <a:ext cx="5904656" cy="554799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561605441"/>
      </p:ext>
    </p:extLst>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3B241F3D-5D3B-89B5-D15A-502468843D69}"/>
              </a:ext>
            </a:extLst>
          </p:cNvPr>
          <p:cNvPicPr>
            <a:picLocks noChangeAspect="1"/>
          </p:cNvPicPr>
          <p:nvPr/>
        </p:nvPicPr>
        <p:blipFill>
          <a:blip r:embed="rId2"/>
          <a:stretch>
            <a:fillRect/>
          </a:stretch>
        </p:blipFill>
        <p:spPr>
          <a:xfrm>
            <a:off x="1655676" y="54033"/>
            <a:ext cx="5832648" cy="609847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215778559"/>
      </p:ext>
    </p:extLst>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D8C5B27-2180-8BB8-664D-A378953CB0B9}"/>
              </a:ext>
            </a:extLst>
          </p:cNvPr>
          <p:cNvPicPr>
            <a:picLocks noChangeAspect="1"/>
          </p:cNvPicPr>
          <p:nvPr/>
        </p:nvPicPr>
        <p:blipFill>
          <a:blip r:embed="rId2"/>
          <a:stretch>
            <a:fillRect/>
          </a:stretch>
        </p:blipFill>
        <p:spPr>
          <a:xfrm>
            <a:off x="1547664" y="188640"/>
            <a:ext cx="6048672" cy="539085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478821178"/>
      </p:ext>
    </p:extLst>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105056" cy="1143000"/>
          </a:xfrm>
        </p:spPr>
        <p:txBody>
          <a:bodyPr>
            <a:normAutofit/>
          </a:bodyPr>
          <a:lstStyle/>
          <a:p>
            <a:r>
              <a:rPr lang="en-GB" sz="3600" dirty="0">
                <a:latin typeface="+mn-lt"/>
              </a:rPr>
              <a:t>Associate Teacher Learning Observation</a:t>
            </a:r>
          </a:p>
        </p:txBody>
      </p:sp>
      <p:sp>
        <p:nvSpPr>
          <p:cNvPr id="3" name="Content Placeholder 2"/>
          <p:cNvSpPr>
            <a:spLocks noGrp="1"/>
          </p:cNvSpPr>
          <p:nvPr>
            <p:ph idx="1"/>
          </p:nvPr>
        </p:nvSpPr>
        <p:spPr>
          <a:xfrm>
            <a:off x="539552" y="1417638"/>
            <a:ext cx="8022704" cy="4597971"/>
          </a:xfrm>
        </p:spPr>
        <p:txBody>
          <a:bodyPr>
            <a:normAutofit/>
          </a:bodyPr>
          <a:lstStyle/>
          <a:p>
            <a:pPr marL="0" indent="0">
              <a:spcAft>
                <a:spcPts val="400"/>
              </a:spcAft>
              <a:buNone/>
            </a:pPr>
            <a:r>
              <a:rPr lang="en-GB" sz="3100" dirty="0">
                <a:effectLst/>
                <a:latin typeface="Calibri" panose="020F0502020204030204" pitchFamily="34" charset="0"/>
                <a:ea typeface="Calibri" panose="020F0502020204030204" pitchFamily="34" charset="0"/>
                <a:cs typeface="Calibri" panose="020F0502020204030204" pitchFamily="34" charset="0"/>
              </a:rPr>
              <a:t>The minimum expectations in the preliminary visits of Learning Observations are:</a:t>
            </a:r>
            <a:endParaRPr lang="en-GB" sz="3100" dirty="0">
              <a:effectLst/>
              <a:latin typeface="Calibri" panose="020F0502020204030204" pitchFamily="34" charset="0"/>
              <a:ea typeface="Times New Roman" panose="02020603050405020304" pitchFamily="18" charset="0"/>
              <a:cs typeface="Calibri" panose="020F0502020204030204" pitchFamily="34" charset="0"/>
            </a:endParaRPr>
          </a:p>
          <a:p>
            <a:pPr marL="342900" lvl="0" indent="-342900">
              <a:buFont typeface="Symbol" panose="05050102010706020507" pitchFamily="18" charset="2"/>
              <a:buChar char=""/>
            </a:pPr>
            <a:r>
              <a:rPr lang="en-GB" sz="3100" dirty="0">
                <a:effectLst/>
                <a:latin typeface="Calibri" panose="020F0502020204030204" pitchFamily="34" charset="0"/>
                <a:ea typeface="Calibri" panose="020F0502020204030204" pitchFamily="34" charset="0"/>
                <a:cs typeface="Calibri" panose="020F0502020204030204" pitchFamily="34" charset="0"/>
              </a:rPr>
              <a:t>One Core Subject </a:t>
            </a:r>
          </a:p>
          <a:p>
            <a:pPr marL="342900" lvl="0" indent="-342900">
              <a:buFont typeface="Symbol" panose="05050102010706020507" pitchFamily="18" charset="2"/>
              <a:buChar char=""/>
            </a:pPr>
            <a:r>
              <a:rPr lang="en-GB" sz="3100" dirty="0">
                <a:effectLst/>
                <a:latin typeface="Calibri" panose="020F0502020204030204" pitchFamily="34" charset="0"/>
                <a:ea typeface="Calibri" panose="020F0502020204030204" pitchFamily="34" charset="0"/>
                <a:cs typeface="Calibri" panose="020F0502020204030204" pitchFamily="34" charset="0"/>
              </a:rPr>
              <a:t>One Foundation Subject</a:t>
            </a:r>
          </a:p>
          <a:p>
            <a:pPr marL="342900" lvl="0" indent="-342900">
              <a:spcAft>
                <a:spcPts val="1000"/>
              </a:spcAft>
              <a:buFont typeface="Symbol" panose="05050102010706020507" pitchFamily="18" charset="2"/>
              <a:buChar char=""/>
            </a:pPr>
            <a:r>
              <a:rPr lang="en-GB" sz="3100" dirty="0">
                <a:effectLst/>
                <a:latin typeface="Calibri" panose="020F0502020204030204" pitchFamily="34" charset="0"/>
                <a:ea typeface="Calibri" panose="020F0502020204030204" pitchFamily="34" charset="0"/>
                <a:cs typeface="Calibri" panose="020F0502020204030204" pitchFamily="34" charset="0"/>
              </a:rPr>
              <a:t>One Phonics Session</a:t>
            </a:r>
            <a:endParaRPr lang="en-GB" sz="3000" dirty="0"/>
          </a:p>
        </p:txBody>
      </p:sp>
    </p:spTree>
    <p:extLst>
      <p:ext uri="{BB962C8B-B14F-4D97-AF65-F5344CB8AC3E}">
        <p14:creationId xmlns:p14="http://schemas.microsoft.com/office/powerpoint/2010/main" val="1419249976"/>
      </p:ext>
    </p:extLst>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5CA0AA5-8078-4BC6-8EE4-FAB99D540C64}"/>
              </a:ext>
            </a:extLst>
          </p:cNvPr>
          <p:cNvPicPr>
            <a:picLocks noChangeAspect="1"/>
          </p:cNvPicPr>
          <p:nvPr/>
        </p:nvPicPr>
        <p:blipFill>
          <a:blip r:embed="rId2"/>
          <a:stretch>
            <a:fillRect/>
          </a:stretch>
        </p:blipFill>
        <p:spPr>
          <a:xfrm>
            <a:off x="251520" y="260648"/>
            <a:ext cx="4176465" cy="5261617"/>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936D50D2-F4CA-4A81-9254-EE169950485E}"/>
              </a:ext>
            </a:extLst>
          </p:cNvPr>
          <p:cNvPicPr>
            <a:picLocks noChangeAspect="1"/>
          </p:cNvPicPr>
          <p:nvPr/>
        </p:nvPicPr>
        <p:blipFill>
          <a:blip r:embed="rId3"/>
          <a:stretch>
            <a:fillRect/>
          </a:stretch>
        </p:blipFill>
        <p:spPr>
          <a:xfrm>
            <a:off x="5004048" y="1556792"/>
            <a:ext cx="3638169" cy="2081229"/>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847805595"/>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Content Placeholder 1"/>
          <p:cNvPicPr>
            <a:picLocks noGrp="1" noChangeAspect="1"/>
          </p:cNvPicPr>
          <p:nvPr>
            <p:ph idx="1"/>
          </p:nvPr>
        </p:nvPicPr>
        <p:blipFill>
          <a:blip r:embed="rId3"/>
          <a:stretch>
            <a:fillRect/>
          </a:stretch>
        </p:blipFill>
        <p:spPr>
          <a:xfrm>
            <a:off x="5383725" y="2123940"/>
            <a:ext cx="2053194" cy="3457730"/>
          </a:xfrm>
          <a:prstGeom prst="rect">
            <a:avLst/>
          </a:prstGeom>
        </p:spPr>
      </p:pic>
      <p:sp>
        <p:nvSpPr>
          <p:cNvPr id="4" name="Rounded Rectangle 3"/>
          <p:cNvSpPr/>
          <p:nvPr/>
        </p:nvSpPr>
        <p:spPr>
          <a:xfrm>
            <a:off x="1535838" y="811189"/>
            <a:ext cx="5804712" cy="996768"/>
          </a:xfrm>
          <a:prstGeom prst="roundRect">
            <a:avLst/>
          </a:prstGeom>
          <a:solidFill>
            <a:schemeClr val="accent1">
              <a:lumMod val="20000"/>
              <a:lumOff val="80000"/>
            </a:schemeClr>
          </a:solidFill>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r>
              <a:rPr lang="en-GB" sz="4400">
                <a:solidFill>
                  <a:schemeClr val="tx1"/>
                </a:solidFill>
              </a:rPr>
              <a:t>The BCU ITE Curriculum</a:t>
            </a:r>
          </a:p>
        </p:txBody>
      </p:sp>
      <p:pic>
        <p:nvPicPr>
          <p:cNvPr id="6" name="Picture 1"/>
          <p:cNvPicPr>
            <a:picLocks noChangeAspect="1"/>
          </p:cNvPicPr>
          <p:nvPr/>
        </p:nvPicPr>
        <p:blipFill>
          <a:blip r:embed="rId4">
            <a:extLst>
              <a:ext uri="{28A0092B-C50C-407E-A947-70E740481C1C}">
                <a14:useLocalDpi xmlns:a14="http://schemas.microsoft.com/office/drawing/2010/main" val="0"/>
              </a:ext>
            </a:extLst>
          </a:blip>
          <a:srcRect/>
          <a:stretch>
            <a:fillRect/>
          </a:stretch>
        </p:blipFill>
        <p:spPr bwMode="auto">
          <a:xfrm>
            <a:off x="461639" y="2277919"/>
            <a:ext cx="4623245" cy="3028379"/>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7" name="Picture 6" descr="cid:image008.png@01D783CA.DA806900"/>
          <p:cNvPicPr/>
          <p:nvPr/>
        </p:nvPicPr>
        <p:blipFill>
          <a:blip r:embed="rId5">
            <a:extLst>
              <a:ext uri="{28A0092B-C50C-407E-A947-70E740481C1C}">
                <a14:useLocalDpi xmlns:a14="http://schemas.microsoft.com/office/drawing/2010/main" val="0"/>
              </a:ext>
            </a:extLst>
          </a:blip>
          <a:srcRect/>
          <a:stretch>
            <a:fillRect/>
          </a:stretch>
        </p:blipFill>
        <p:spPr bwMode="auto">
          <a:xfrm>
            <a:off x="7741505" y="4541301"/>
            <a:ext cx="1043940" cy="1095229"/>
          </a:xfrm>
          <a:prstGeom prst="rect">
            <a:avLst/>
          </a:prstGeom>
          <a:solidFill>
            <a:schemeClr val="bg1"/>
          </a:solidFill>
          <a:ln>
            <a:noFill/>
          </a:ln>
        </p:spPr>
      </p:pic>
    </p:spTree>
    <p:extLst>
      <p:ext uri="{BB962C8B-B14F-4D97-AF65-F5344CB8AC3E}">
        <p14:creationId xmlns:p14="http://schemas.microsoft.com/office/powerpoint/2010/main" val="381055292"/>
      </p:ext>
    </p:extLst>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28650" y="620689"/>
            <a:ext cx="7886700" cy="936104"/>
          </a:xfrm>
        </p:spPr>
        <p:txBody>
          <a:bodyPr>
            <a:normAutofit fontScale="90000"/>
          </a:bodyPr>
          <a:lstStyle/>
          <a:p>
            <a:r>
              <a:rPr lang="en-GB" dirty="0">
                <a:latin typeface="+mn-lt"/>
              </a:rPr>
              <a:t>How to prepare for the School Based Training Block:</a:t>
            </a:r>
            <a:br>
              <a:rPr lang="en-GB" sz="6000" dirty="0"/>
            </a:br>
            <a:endParaRPr lang="en-GB" dirty="0"/>
          </a:p>
        </p:txBody>
      </p:sp>
      <p:sp>
        <p:nvSpPr>
          <p:cNvPr id="3" name="Content Placeholder 2"/>
          <p:cNvSpPr>
            <a:spLocks noGrp="1"/>
          </p:cNvSpPr>
          <p:nvPr>
            <p:ph idx="1"/>
          </p:nvPr>
        </p:nvSpPr>
        <p:spPr>
          <a:xfrm>
            <a:off x="617016" y="1412776"/>
            <a:ext cx="7886700" cy="4351338"/>
          </a:xfrm>
        </p:spPr>
        <p:txBody>
          <a:bodyPr>
            <a:normAutofit fontScale="92500"/>
          </a:bodyPr>
          <a:lstStyle/>
          <a:p>
            <a:pPr lvl="1"/>
            <a:r>
              <a:rPr lang="en-GB" dirty="0"/>
              <a:t>Develop an appropriate teaching timetable through negotiation between mentor (class teacher) and Associate Teacher.</a:t>
            </a:r>
            <a:endParaRPr lang="en-GB" sz="3600" dirty="0"/>
          </a:p>
          <a:p>
            <a:pPr lvl="1"/>
            <a:r>
              <a:rPr lang="en-GB" dirty="0"/>
              <a:t>Discuss targets and generate strategies for in-school support, this could include arranging to observe other colleagues in school.</a:t>
            </a:r>
            <a:endParaRPr lang="en-GB" sz="3600" dirty="0"/>
          </a:p>
          <a:p>
            <a:pPr lvl="1"/>
            <a:r>
              <a:rPr lang="en-GB" dirty="0"/>
              <a:t>Identify subject knowledge needs and appropriate activities/resources/ideas to support the planning process.</a:t>
            </a:r>
            <a:endParaRPr lang="en-GB" sz="3600" dirty="0"/>
          </a:p>
          <a:p>
            <a:pPr lvl="1"/>
            <a:r>
              <a:rPr lang="en-GB" dirty="0"/>
              <a:t>Identify a schedule for Weekly Meeting and Target Setting.</a:t>
            </a:r>
            <a:endParaRPr lang="en-GB" sz="3600" dirty="0"/>
          </a:p>
          <a:p>
            <a:pPr lvl="1"/>
            <a:r>
              <a:rPr lang="en-GB" dirty="0"/>
              <a:t>Identify relevant staff meetings that should be attended.</a:t>
            </a:r>
            <a:endParaRPr lang="en-GB" sz="3600" dirty="0"/>
          </a:p>
          <a:p>
            <a:pPr lvl="1"/>
            <a:r>
              <a:rPr lang="en-GB" dirty="0"/>
              <a:t>If, for any reason, you feel that the Associate Teachers is not ready to start the block experience, please contact the University Tutor.</a:t>
            </a:r>
            <a:endParaRPr lang="en-GB" sz="3600" dirty="0"/>
          </a:p>
          <a:p>
            <a:endParaRPr lang="en-GB" dirty="0"/>
          </a:p>
        </p:txBody>
      </p:sp>
    </p:spTree>
    <p:extLst>
      <p:ext uri="{BB962C8B-B14F-4D97-AF65-F5344CB8AC3E}">
        <p14:creationId xmlns:p14="http://schemas.microsoft.com/office/powerpoint/2010/main" val="1203602448"/>
      </p:ext>
    </p:extLst>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E3188A07-2BC9-D952-439B-3324656B4C55}"/>
              </a:ext>
            </a:extLst>
          </p:cNvPr>
          <p:cNvPicPr>
            <a:picLocks noChangeAspect="1"/>
          </p:cNvPicPr>
          <p:nvPr/>
        </p:nvPicPr>
        <p:blipFill>
          <a:blip r:embed="rId2"/>
          <a:stretch>
            <a:fillRect/>
          </a:stretch>
        </p:blipFill>
        <p:spPr>
          <a:xfrm>
            <a:off x="395536" y="1168858"/>
            <a:ext cx="3909159" cy="4968552"/>
          </a:xfrm>
          <a:prstGeom prst="rect">
            <a:avLst/>
          </a:prstGeom>
          <a:ln>
            <a:noFill/>
          </a:ln>
          <a:effectLst>
            <a:outerShdw blurRad="292100" dist="139700" dir="2700000" algn="tl" rotWithShape="0">
              <a:srgbClr val="333333">
                <a:alpha val="65000"/>
              </a:srgbClr>
            </a:outerShdw>
          </a:effectLst>
        </p:spPr>
      </p:pic>
      <p:sp>
        <p:nvSpPr>
          <p:cNvPr id="4" name="Content Placeholder 2">
            <a:extLst>
              <a:ext uri="{FF2B5EF4-FFF2-40B4-BE49-F238E27FC236}">
                <a16:creationId xmlns:a16="http://schemas.microsoft.com/office/drawing/2014/main" id="{B2703010-450E-5E10-7F0A-0EAFF6DC04D8}"/>
              </a:ext>
            </a:extLst>
          </p:cNvPr>
          <p:cNvSpPr txBox="1">
            <a:spLocks/>
          </p:cNvSpPr>
          <p:nvPr/>
        </p:nvSpPr>
        <p:spPr>
          <a:xfrm>
            <a:off x="4604288" y="1212731"/>
            <a:ext cx="4144175" cy="4836195"/>
          </a:xfrm>
          <a:prstGeom prst="rect">
            <a:avLst/>
          </a:prstGeom>
        </p:spPr>
        <p:txBody>
          <a:bodyPr>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r>
              <a:rPr lang="en-GB" dirty="0"/>
              <a:t>Associate Teacher should contact UT to arrange a time to meet via TEAMs</a:t>
            </a:r>
          </a:p>
          <a:p>
            <a:r>
              <a:rPr lang="en-GB" dirty="0"/>
              <a:t>Targets should have been discussed</a:t>
            </a:r>
          </a:p>
          <a:p>
            <a:r>
              <a:rPr lang="en-GB" dirty="0"/>
              <a:t>Associate Teachers will have to talk through the Pre-Approval checklist</a:t>
            </a:r>
          </a:p>
          <a:p>
            <a:r>
              <a:rPr lang="en-GB" b="1" dirty="0"/>
              <a:t>Associate Teachers will be in school on this day but will need time to meet with their UT</a:t>
            </a:r>
          </a:p>
        </p:txBody>
      </p:sp>
      <p:sp>
        <p:nvSpPr>
          <p:cNvPr id="5" name="Title 1">
            <a:extLst>
              <a:ext uri="{FF2B5EF4-FFF2-40B4-BE49-F238E27FC236}">
                <a16:creationId xmlns:a16="http://schemas.microsoft.com/office/drawing/2014/main" id="{FAEFA2B8-6852-63DE-581A-51E030E12E82}"/>
              </a:ext>
            </a:extLst>
          </p:cNvPr>
          <p:cNvSpPr txBox="1">
            <a:spLocks/>
          </p:cNvSpPr>
          <p:nvPr/>
        </p:nvSpPr>
        <p:spPr>
          <a:xfrm>
            <a:off x="628650" y="193216"/>
            <a:ext cx="7886700" cy="975642"/>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a:latin typeface="+mn-lt"/>
              </a:rPr>
              <a:t>UT Sign off Meeting - Online</a:t>
            </a:r>
            <a:endParaRPr lang="en-GB" dirty="0">
              <a:latin typeface="+mn-lt"/>
            </a:endParaRPr>
          </a:p>
        </p:txBody>
      </p:sp>
    </p:spTree>
    <p:extLst>
      <p:ext uri="{BB962C8B-B14F-4D97-AF65-F5344CB8AC3E}">
        <p14:creationId xmlns:p14="http://schemas.microsoft.com/office/powerpoint/2010/main" val="3355688581"/>
      </p:ext>
    </p:extLst>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FCDFF472-A484-4BD0-8491-8E4AC8941496}"/>
              </a:ext>
            </a:extLst>
          </p:cNvPr>
          <p:cNvPicPr>
            <a:picLocks noChangeAspect="1"/>
          </p:cNvPicPr>
          <p:nvPr/>
        </p:nvPicPr>
        <p:blipFill>
          <a:blip r:embed="rId2"/>
          <a:stretch>
            <a:fillRect/>
          </a:stretch>
        </p:blipFill>
        <p:spPr>
          <a:xfrm>
            <a:off x="1043608" y="260648"/>
            <a:ext cx="7503908" cy="5400600"/>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20742152"/>
      </p:ext>
    </p:extLst>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652EDC0-E5EA-4019-AAB4-5AB71D1F6F8D}"/>
              </a:ext>
            </a:extLst>
          </p:cNvPr>
          <p:cNvPicPr>
            <a:picLocks noChangeAspect="1"/>
          </p:cNvPicPr>
          <p:nvPr/>
        </p:nvPicPr>
        <p:blipFill>
          <a:blip r:embed="rId2"/>
          <a:stretch>
            <a:fillRect/>
          </a:stretch>
        </p:blipFill>
        <p:spPr>
          <a:xfrm>
            <a:off x="395536" y="620688"/>
            <a:ext cx="8100392" cy="477418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787262759"/>
      </p:ext>
    </p:extLst>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2CCC8908-78E8-4D5C-A20E-A034EF599C5E}"/>
              </a:ext>
            </a:extLst>
          </p:cNvPr>
          <p:cNvPicPr>
            <a:picLocks noChangeAspect="1"/>
          </p:cNvPicPr>
          <p:nvPr/>
        </p:nvPicPr>
        <p:blipFill>
          <a:blip r:embed="rId2"/>
          <a:stretch>
            <a:fillRect/>
          </a:stretch>
        </p:blipFill>
        <p:spPr>
          <a:xfrm>
            <a:off x="755576" y="548680"/>
            <a:ext cx="7851031" cy="490174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692903581"/>
      </p:ext>
    </p:extLst>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C5F2C365-D36C-4F8E-9DA5-25E0EB335204}"/>
              </a:ext>
            </a:extLst>
          </p:cNvPr>
          <p:cNvPicPr>
            <a:picLocks noChangeAspect="1"/>
          </p:cNvPicPr>
          <p:nvPr/>
        </p:nvPicPr>
        <p:blipFill>
          <a:blip r:embed="rId2"/>
          <a:stretch>
            <a:fillRect/>
          </a:stretch>
        </p:blipFill>
        <p:spPr>
          <a:xfrm>
            <a:off x="1457347" y="116632"/>
            <a:ext cx="6416042" cy="4464496"/>
          </a:xfrm>
          <a:prstGeom prst="rect">
            <a:avLst/>
          </a:prstGeom>
          <a:ln>
            <a:noFill/>
          </a:ln>
          <a:effectLst>
            <a:outerShdw blurRad="292100" dist="139700" dir="2700000" algn="tl" rotWithShape="0">
              <a:srgbClr val="333333">
                <a:alpha val="65000"/>
              </a:srgbClr>
            </a:outerShdw>
          </a:effectLst>
        </p:spPr>
      </p:pic>
      <p:pic>
        <p:nvPicPr>
          <p:cNvPr id="5" name="Picture 4">
            <a:extLst>
              <a:ext uri="{FF2B5EF4-FFF2-40B4-BE49-F238E27FC236}">
                <a16:creationId xmlns:a16="http://schemas.microsoft.com/office/drawing/2014/main" id="{F539C8F7-79EE-4241-BD96-12F52EB471A8}"/>
              </a:ext>
            </a:extLst>
          </p:cNvPr>
          <p:cNvPicPr>
            <a:picLocks noChangeAspect="1"/>
          </p:cNvPicPr>
          <p:nvPr/>
        </p:nvPicPr>
        <p:blipFill>
          <a:blip r:embed="rId3"/>
          <a:stretch>
            <a:fillRect/>
          </a:stretch>
        </p:blipFill>
        <p:spPr>
          <a:xfrm>
            <a:off x="1457347" y="4581129"/>
            <a:ext cx="6416042" cy="1013776"/>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3081163462"/>
      </p:ext>
    </p:extLst>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3983994" y="801926"/>
            <a:ext cx="5055010" cy="1364316"/>
          </a:xfrm>
          <a:prstGeom prst="rect">
            <a:avLst/>
          </a:prstGeom>
        </p:spPr>
        <p:txBody>
          <a:bodyPr vert="horz" wrap="square" lIns="0" tIns="10001" rIns="0" bIns="0" rtlCol="0" anchor="ctr">
            <a:spAutoFit/>
          </a:bodyPr>
          <a:lstStyle/>
          <a:p>
            <a:pPr marL="9525" algn="ctr">
              <a:lnSpc>
                <a:spcPct val="100000"/>
              </a:lnSpc>
              <a:spcBef>
                <a:spcPts val="79"/>
              </a:spcBef>
            </a:pPr>
            <a:r>
              <a:rPr spc="-45" dirty="0">
                <a:latin typeface="Calibri Light"/>
                <a:cs typeface="Calibri Light"/>
              </a:rPr>
              <a:t>Weekly</a:t>
            </a:r>
            <a:r>
              <a:rPr spc="-116" dirty="0">
                <a:latin typeface="Calibri Light"/>
                <a:cs typeface="Calibri Light"/>
              </a:rPr>
              <a:t> </a:t>
            </a:r>
            <a:r>
              <a:rPr lang="en-GB" spc="-34" dirty="0">
                <a:latin typeface="Calibri Light"/>
                <a:cs typeface="Calibri Light"/>
              </a:rPr>
              <a:t>Meeting &amp; Target Setting</a:t>
            </a:r>
            <a:endParaRPr dirty="0">
              <a:latin typeface="Calibri Light"/>
              <a:cs typeface="Calibri Light"/>
            </a:endParaRPr>
          </a:p>
        </p:txBody>
      </p:sp>
      <p:sp>
        <p:nvSpPr>
          <p:cNvPr id="5" name="object 3">
            <a:extLst>
              <a:ext uri="{FF2B5EF4-FFF2-40B4-BE49-F238E27FC236}">
                <a16:creationId xmlns:a16="http://schemas.microsoft.com/office/drawing/2014/main" id="{78A3FA50-7FF5-1584-ACF2-8BFDFC4D5553}"/>
              </a:ext>
            </a:extLst>
          </p:cNvPr>
          <p:cNvSpPr txBox="1"/>
          <p:nvPr/>
        </p:nvSpPr>
        <p:spPr>
          <a:xfrm>
            <a:off x="4346917" y="2086765"/>
            <a:ext cx="4524239" cy="3075040"/>
          </a:xfrm>
          <a:prstGeom prst="rect">
            <a:avLst/>
          </a:prstGeom>
        </p:spPr>
        <p:txBody>
          <a:bodyPr vert="horz" wrap="square" lIns="0" tIns="10001" rIns="0" bIns="0" rtlCol="0">
            <a:spAutoFit/>
          </a:bodyPr>
          <a:lstStyle/>
          <a:p>
            <a:pPr marL="180975" marR="3810" indent="-171450">
              <a:spcBef>
                <a:spcPts val="746"/>
              </a:spcBef>
              <a:buFont typeface="Arial MT"/>
              <a:buChar char="•"/>
              <a:tabLst>
                <a:tab pos="180499" algn="l"/>
                <a:tab pos="180975" algn="l"/>
              </a:tabLst>
            </a:pPr>
            <a:r>
              <a:rPr spc="-4" dirty="0">
                <a:latin typeface="Calibri"/>
                <a:cs typeface="Calibri"/>
              </a:rPr>
              <a:t>These</a:t>
            </a:r>
            <a:r>
              <a:rPr spc="8" dirty="0">
                <a:latin typeface="Calibri"/>
                <a:cs typeface="Calibri"/>
              </a:rPr>
              <a:t> </a:t>
            </a:r>
            <a:r>
              <a:rPr spc="-4" dirty="0">
                <a:latin typeface="Calibri"/>
                <a:cs typeface="Calibri"/>
              </a:rPr>
              <a:t>meetings</a:t>
            </a:r>
            <a:r>
              <a:rPr spc="8" dirty="0">
                <a:latin typeface="Calibri"/>
                <a:cs typeface="Calibri"/>
              </a:rPr>
              <a:t> </a:t>
            </a:r>
            <a:r>
              <a:rPr spc="-8" dirty="0">
                <a:latin typeface="Calibri"/>
                <a:cs typeface="Calibri"/>
              </a:rPr>
              <a:t>provide</a:t>
            </a:r>
            <a:r>
              <a:rPr spc="4" dirty="0">
                <a:latin typeface="Calibri"/>
                <a:cs typeface="Calibri"/>
              </a:rPr>
              <a:t> </a:t>
            </a:r>
            <a:r>
              <a:rPr dirty="0">
                <a:latin typeface="Calibri"/>
                <a:cs typeface="Calibri"/>
              </a:rPr>
              <a:t>an</a:t>
            </a:r>
            <a:r>
              <a:rPr spc="4" dirty="0">
                <a:latin typeface="Calibri"/>
                <a:cs typeface="Calibri"/>
              </a:rPr>
              <a:t> </a:t>
            </a:r>
            <a:r>
              <a:rPr spc="-4" dirty="0">
                <a:latin typeface="Calibri"/>
                <a:cs typeface="Calibri"/>
              </a:rPr>
              <a:t>opportunity</a:t>
            </a:r>
            <a:r>
              <a:rPr spc="-19" dirty="0">
                <a:latin typeface="Calibri"/>
                <a:cs typeface="Calibri"/>
              </a:rPr>
              <a:t> </a:t>
            </a:r>
            <a:r>
              <a:rPr spc="-11" dirty="0">
                <a:latin typeface="Calibri"/>
                <a:cs typeface="Calibri"/>
              </a:rPr>
              <a:t>to</a:t>
            </a:r>
            <a:r>
              <a:rPr spc="4" dirty="0">
                <a:latin typeface="Calibri"/>
                <a:cs typeface="Calibri"/>
              </a:rPr>
              <a:t> </a:t>
            </a:r>
            <a:r>
              <a:rPr spc="-4" dirty="0">
                <a:latin typeface="Calibri"/>
                <a:cs typeface="Calibri"/>
              </a:rPr>
              <a:t>identify</a:t>
            </a:r>
            <a:r>
              <a:rPr spc="8" dirty="0">
                <a:latin typeface="Calibri"/>
                <a:cs typeface="Calibri"/>
              </a:rPr>
              <a:t> </a:t>
            </a:r>
            <a:r>
              <a:rPr spc="-8" dirty="0">
                <a:latin typeface="Calibri"/>
                <a:cs typeface="Calibri"/>
              </a:rPr>
              <a:t>what</a:t>
            </a:r>
            <a:r>
              <a:rPr spc="8" dirty="0">
                <a:latin typeface="Calibri"/>
                <a:cs typeface="Calibri"/>
              </a:rPr>
              <a:t> </a:t>
            </a:r>
            <a:r>
              <a:rPr lang="en-GB" spc="8" dirty="0">
                <a:latin typeface="Calibri"/>
                <a:cs typeface="Calibri"/>
              </a:rPr>
              <a:t>has been</a:t>
            </a:r>
            <a:r>
              <a:rPr spc="15" dirty="0">
                <a:latin typeface="Calibri"/>
                <a:cs typeface="Calibri"/>
              </a:rPr>
              <a:t> </a:t>
            </a:r>
            <a:r>
              <a:rPr spc="-4" dirty="0">
                <a:latin typeface="Calibri"/>
                <a:cs typeface="Calibri"/>
              </a:rPr>
              <a:t>learnt</a:t>
            </a:r>
            <a:r>
              <a:rPr spc="15" dirty="0">
                <a:latin typeface="Calibri"/>
                <a:cs typeface="Calibri"/>
              </a:rPr>
              <a:t> </a:t>
            </a:r>
            <a:r>
              <a:rPr dirty="0">
                <a:latin typeface="Calibri"/>
                <a:cs typeface="Calibri"/>
              </a:rPr>
              <a:t>and </a:t>
            </a:r>
            <a:r>
              <a:rPr spc="-330" dirty="0">
                <a:latin typeface="Calibri"/>
                <a:cs typeface="Calibri"/>
              </a:rPr>
              <a:t> </a:t>
            </a:r>
            <a:r>
              <a:rPr spc="-4" dirty="0">
                <a:latin typeface="Calibri"/>
                <a:cs typeface="Calibri"/>
              </a:rPr>
              <a:t>how </a:t>
            </a:r>
            <a:r>
              <a:rPr lang="en-GB" spc="-4" dirty="0">
                <a:latin typeface="Calibri"/>
                <a:cs typeface="Calibri"/>
              </a:rPr>
              <a:t>the Associate Teachers has</a:t>
            </a:r>
            <a:r>
              <a:rPr spc="-15" dirty="0">
                <a:latin typeface="Calibri"/>
                <a:cs typeface="Calibri"/>
              </a:rPr>
              <a:t> </a:t>
            </a:r>
            <a:r>
              <a:rPr spc="-4" dirty="0">
                <a:latin typeface="Calibri"/>
                <a:cs typeface="Calibri"/>
              </a:rPr>
              <a:t>learnt </a:t>
            </a:r>
            <a:r>
              <a:rPr dirty="0">
                <a:latin typeface="Calibri"/>
                <a:cs typeface="Calibri"/>
              </a:rPr>
              <a:t>it.</a:t>
            </a:r>
            <a:r>
              <a:rPr spc="4" dirty="0">
                <a:latin typeface="Calibri"/>
                <a:cs typeface="Calibri"/>
              </a:rPr>
              <a:t> </a:t>
            </a:r>
            <a:endParaRPr lang="en-GB" spc="4" dirty="0">
              <a:latin typeface="Calibri"/>
              <a:cs typeface="Calibri"/>
            </a:endParaRPr>
          </a:p>
          <a:p>
            <a:pPr marL="180975" marR="3810" indent="-171450">
              <a:spcBef>
                <a:spcPts val="746"/>
              </a:spcBef>
              <a:buFont typeface="Arial MT"/>
              <a:buChar char="•"/>
              <a:tabLst>
                <a:tab pos="180499" algn="l"/>
                <a:tab pos="180975" algn="l"/>
              </a:tabLst>
            </a:pPr>
            <a:r>
              <a:rPr dirty="0">
                <a:latin typeface="Calibri"/>
                <a:cs typeface="Calibri"/>
              </a:rPr>
              <a:t>It is </a:t>
            </a:r>
            <a:r>
              <a:rPr spc="-4" dirty="0">
                <a:latin typeface="Calibri"/>
                <a:cs typeface="Calibri"/>
              </a:rPr>
              <a:t>also </a:t>
            </a:r>
            <a:r>
              <a:rPr dirty="0">
                <a:latin typeface="Calibri"/>
                <a:cs typeface="Calibri"/>
              </a:rPr>
              <a:t>an </a:t>
            </a:r>
            <a:r>
              <a:rPr spc="-4" dirty="0">
                <a:latin typeface="Calibri"/>
                <a:cs typeface="Calibri"/>
              </a:rPr>
              <a:t>opportunity </a:t>
            </a:r>
            <a:r>
              <a:rPr spc="-11" dirty="0">
                <a:latin typeface="Calibri"/>
                <a:cs typeface="Calibri"/>
              </a:rPr>
              <a:t>to </a:t>
            </a:r>
            <a:r>
              <a:rPr dirty="0">
                <a:latin typeface="Calibri"/>
                <a:cs typeface="Calibri"/>
              </a:rPr>
              <a:t>discuss </a:t>
            </a:r>
            <a:r>
              <a:rPr spc="-8" dirty="0">
                <a:latin typeface="Calibri"/>
                <a:cs typeface="Calibri"/>
              </a:rPr>
              <a:t>strengths</a:t>
            </a:r>
            <a:r>
              <a:rPr spc="8" dirty="0">
                <a:latin typeface="Calibri"/>
                <a:cs typeface="Calibri"/>
              </a:rPr>
              <a:t> </a:t>
            </a:r>
            <a:r>
              <a:rPr dirty="0">
                <a:latin typeface="Calibri"/>
                <a:cs typeface="Calibri"/>
              </a:rPr>
              <a:t>and</a:t>
            </a:r>
            <a:r>
              <a:rPr spc="-8" dirty="0">
                <a:latin typeface="Calibri"/>
                <a:cs typeface="Calibri"/>
              </a:rPr>
              <a:t> </a:t>
            </a:r>
            <a:r>
              <a:rPr spc="-4" dirty="0">
                <a:latin typeface="Calibri"/>
                <a:cs typeface="Calibri"/>
              </a:rPr>
              <a:t>skills,</a:t>
            </a:r>
            <a:r>
              <a:rPr spc="26" dirty="0">
                <a:latin typeface="Calibri"/>
                <a:cs typeface="Calibri"/>
              </a:rPr>
              <a:t> </a:t>
            </a:r>
            <a:r>
              <a:rPr spc="-4" dirty="0">
                <a:latin typeface="Calibri"/>
                <a:cs typeface="Calibri"/>
              </a:rPr>
              <a:t>knowledge</a:t>
            </a:r>
            <a:r>
              <a:rPr spc="-19" dirty="0">
                <a:latin typeface="Calibri"/>
                <a:cs typeface="Calibri"/>
              </a:rPr>
              <a:t> </a:t>
            </a:r>
            <a:r>
              <a:rPr dirty="0">
                <a:latin typeface="Calibri"/>
                <a:cs typeface="Calibri"/>
              </a:rPr>
              <a:t>and</a:t>
            </a:r>
            <a:r>
              <a:rPr spc="-4" dirty="0">
                <a:latin typeface="Calibri"/>
                <a:cs typeface="Calibri"/>
              </a:rPr>
              <a:t> practice</a:t>
            </a:r>
            <a:r>
              <a:rPr spc="-26" dirty="0">
                <a:latin typeface="Calibri"/>
                <a:cs typeface="Calibri"/>
              </a:rPr>
              <a:t> </a:t>
            </a:r>
            <a:r>
              <a:rPr spc="-4" dirty="0">
                <a:latin typeface="Calibri"/>
                <a:cs typeface="Calibri"/>
              </a:rPr>
              <a:t>need</a:t>
            </a:r>
            <a:r>
              <a:rPr lang="en-GB" spc="-4" dirty="0">
                <a:latin typeface="Calibri"/>
                <a:cs typeface="Calibri"/>
              </a:rPr>
              <a:t>ed</a:t>
            </a:r>
            <a:r>
              <a:rPr spc="4" dirty="0">
                <a:latin typeface="Calibri"/>
                <a:cs typeface="Calibri"/>
              </a:rPr>
              <a:t> </a:t>
            </a:r>
            <a:r>
              <a:rPr spc="-11" dirty="0">
                <a:latin typeface="Calibri"/>
                <a:cs typeface="Calibri"/>
              </a:rPr>
              <a:t>to </a:t>
            </a:r>
            <a:r>
              <a:rPr spc="-8" dirty="0">
                <a:latin typeface="Calibri"/>
                <a:cs typeface="Calibri"/>
              </a:rPr>
              <a:t> develop.</a:t>
            </a:r>
            <a:endParaRPr dirty="0">
              <a:latin typeface="Calibri"/>
              <a:cs typeface="Calibri"/>
            </a:endParaRPr>
          </a:p>
          <a:p>
            <a:pPr marL="180975" indent="-171450">
              <a:spcBef>
                <a:spcPts val="750"/>
              </a:spcBef>
              <a:buFont typeface="Arial MT"/>
              <a:buChar char="•"/>
              <a:tabLst>
                <a:tab pos="180499" algn="l"/>
                <a:tab pos="180975" algn="l"/>
              </a:tabLst>
            </a:pPr>
            <a:r>
              <a:rPr spc="-11" dirty="0">
                <a:latin typeface="Calibri"/>
                <a:cs typeface="Calibri"/>
              </a:rPr>
              <a:t>Review</a:t>
            </a:r>
            <a:r>
              <a:rPr dirty="0">
                <a:latin typeface="Calibri"/>
                <a:cs typeface="Calibri"/>
              </a:rPr>
              <a:t> </a:t>
            </a:r>
            <a:r>
              <a:rPr spc="-11" dirty="0">
                <a:latin typeface="Calibri"/>
                <a:cs typeface="Calibri"/>
              </a:rPr>
              <a:t>targets</a:t>
            </a:r>
            <a:r>
              <a:rPr spc="11" dirty="0">
                <a:latin typeface="Calibri"/>
                <a:cs typeface="Calibri"/>
              </a:rPr>
              <a:t> </a:t>
            </a:r>
            <a:r>
              <a:rPr spc="-8" dirty="0">
                <a:latin typeface="Calibri"/>
                <a:cs typeface="Calibri"/>
              </a:rPr>
              <a:t>set</a:t>
            </a:r>
            <a:r>
              <a:rPr spc="4" dirty="0">
                <a:latin typeface="Calibri"/>
                <a:cs typeface="Calibri"/>
              </a:rPr>
              <a:t> </a:t>
            </a:r>
            <a:r>
              <a:rPr spc="-8" dirty="0">
                <a:latin typeface="Calibri"/>
                <a:cs typeface="Calibri"/>
              </a:rPr>
              <a:t>from</a:t>
            </a:r>
            <a:r>
              <a:rPr dirty="0">
                <a:latin typeface="Calibri"/>
                <a:cs typeface="Calibri"/>
              </a:rPr>
              <a:t> the</a:t>
            </a:r>
            <a:r>
              <a:rPr spc="4" dirty="0">
                <a:latin typeface="Calibri"/>
                <a:cs typeface="Calibri"/>
              </a:rPr>
              <a:t> </a:t>
            </a:r>
            <a:r>
              <a:rPr spc="-4" dirty="0">
                <a:latin typeface="Calibri"/>
                <a:cs typeface="Calibri"/>
              </a:rPr>
              <a:t>week</a:t>
            </a:r>
            <a:r>
              <a:rPr spc="4" dirty="0">
                <a:latin typeface="Calibri"/>
                <a:cs typeface="Calibri"/>
              </a:rPr>
              <a:t> </a:t>
            </a:r>
            <a:r>
              <a:rPr spc="-11" dirty="0">
                <a:latin typeface="Calibri"/>
                <a:cs typeface="Calibri"/>
              </a:rPr>
              <a:t>before </a:t>
            </a:r>
            <a:r>
              <a:rPr dirty="0">
                <a:latin typeface="Calibri"/>
                <a:cs typeface="Calibri"/>
              </a:rPr>
              <a:t>and </a:t>
            </a:r>
            <a:r>
              <a:rPr spc="-8" dirty="0">
                <a:latin typeface="Calibri"/>
                <a:cs typeface="Calibri"/>
              </a:rPr>
              <a:t>set</a:t>
            </a:r>
            <a:r>
              <a:rPr spc="4" dirty="0">
                <a:latin typeface="Calibri"/>
                <a:cs typeface="Calibri"/>
              </a:rPr>
              <a:t> </a:t>
            </a:r>
            <a:r>
              <a:rPr spc="-4" dirty="0">
                <a:latin typeface="Calibri"/>
                <a:cs typeface="Calibri"/>
              </a:rPr>
              <a:t>new</a:t>
            </a:r>
            <a:r>
              <a:rPr spc="4" dirty="0">
                <a:latin typeface="Calibri"/>
                <a:cs typeface="Calibri"/>
              </a:rPr>
              <a:t> </a:t>
            </a:r>
            <a:r>
              <a:rPr spc="-11" dirty="0">
                <a:latin typeface="Calibri"/>
                <a:cs typeface="Calibri"/>
              </a:rPr>
              <a:t>targets</a:t>
            </a:r>
            <a:endParaRPr lang="en-GB" spc="-11" dirty="0">
              <a:latin typeface="Calibri"/>
              <a:cs typeface="Calibri"/>
            </a:endParaRPr>
          </a:p>
          <a:p>
            <a:pPr marL="180975" indent="-171450">
              <a:spcBef>
                <a:spcPts val="750"/>
              </a:spcBef>
              <a:buFont typeface="Arial MT"/>
              <a:buChar char="•"/>
              <a:tabLst>
                <a:tab pos="180499" algn="l"/>
                <a:tab pos="180975" algn="l"/>
              </a:tabLst>
            </a:pPr>
            <a:r>
              <a:rPr lang="en-GB" spc="-11" dirty="0">
                <a:latin typeface="Calibri"/>
                <a:cs typeface="Calibri"/>
              </a:rPr>
              <a:t>Please comment on progress towards the BCU curriculum</a:t>
            </a:r>
            <a:endParaRPr dirty="0">
              <a:latin typeface="Calibri"/>
              <a:cs typeface="Calibri"/>
            </a:endParaRPr>
          </a:p>
        </p:txBody>
      </p:sp>
      <p:pic>
        <p:nvPicPr>
          <p:cNvPr id="3" name="Picture 2">
            <a:extLst>
              <a:ext uri="{FF2B5EF4-FFF2-40B4-BE49-F238E27FC236}">
                <a16:creationId xmlns:a16="http://schemas.microsoft.com/office/drawing/2014/main" id="{8DD46609-51BF-50CB-B118-776CBF272021}"/>
              </a:ext>
            </a:extLst>
          </p:cNvPr>
          <p:cNvPicPr>
            <a:picLocks noChangeAspect="1"/>
          </p:cNvPicPr>
          <p:nvPr/>
        </p:nvPicPr>
        <p:blipFill>
          <a:blip r:embed="rId2"/>
          <a:stretch>
            <a:fillRect/>
          </a:stretch>
        </p:blipFill>
        <p:spPr>
          <a:xfrm>
            <a:off x="241071" y="548680"/>
            <a:ext cx="3951781" cy="4968552"/>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978622361"/>
      </p:ext>
    </p:extLst>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dirty="0">
                <a:latin typeface="Calibri Light"/>
                <a:cs typeface="Calibri Light"/>
              </a:rPr>
              <a:t>Weekly</a:t>
            </a:r>
            <a:r>
              <a:rPr lang="en-GB" spc="-116" dirty="0">
                <a:latin typeface="Calibri Light"/>
                <a:cs typeface="Calibri Light"/>
              </a:rPr>
              <a:t> </a:t>
            </a:r>
            <a:r>
              <a:rPr lang="en-GB" spc="-34" dirty="0">
                <a:latin typeface="Calibri Light"/>
                <a:cs typeface="Calibri Light"/>
              </a:rPr>
              <a:t>Meeting &amp; Target Setting</a:t>
            </a:r>
            <a:endParaRPr lang="en-GB" dirty="0"/>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796708" y="3598324"/>
            <a:ext cx="7550581" cy="1877899"/>
          </a:xfrm>
        </p:spPr>
        <p:txBody>
          <a:bodyPr>
            <a:normAutofit fontScale="92500" lnSpcReduction="20000"/>
          </a:bodyPr>
          <a:lstStyle/>
          <a:p>
            <a:pPr marL="0" indent="0">
              <a:buNone/>
            </a:pPr>
            <a:r>
              <a:rPr lang="en-GB" dirty="0">
                <a:latin typeface="Calibri" panose="020F0502020204030204" pitchFamily="34" charset="0"/>
                <a:cs typeface="Calibri" panose="020F0502020204030204" pitchFamily="34" charset="0"/>
              </a:rPr>
              <a:t>Associate Teachers </a:t>
            </a:r>
            <a:r>
              <a:rPr lang="en-GB" b="1" dirty="0">
                <a:latin typeface="Calibri" panose="020F0502020204030204" pitchFamily="34" charset="0"/>
                <a:cs typeface="Calibri" panose="020F0502020204030204" pitchFamily="34" charset="0"/>
              </a:rPr>
              <a:t>should</a:t>
            </a:r>
            <a:r>
              <a:rPr lang="en-GB" dirty="0">
                <a:latin typeface="Calibri" panose="020F0502020204030204" pitchFamily="34" charset="0"/>
                <a:cs typeface="Calibri" panose="020F0502020204030204" pitchFamily="34" charset="0"/>
              </a:rPr>
              <a:t> be sharing their Subject Specific Development Journal at the Weekly Meetings. They </a:t>
            </a:r>
            <a:r>
              <a:rPr lang="en-GB" b="1" dirty="0">
                <a:latin typeface="Calibri" panose="020F0502020204030204" pitchFamily="34" charset="0"/>
                <a:cs typeface="Calibri" panose="020F0502020204030204" pitchFamily="34" charset="0"/>
              </a:rPr>
              <a:t>should</a:t>
            </a:r>
            <a:r>
              <a:rPr lang="en-GB" dirty="0">
                <a:latin typeface="Calibri" panose="020F0502020204030204" pitchFamily="34" charset="0"/>
                <a:cs typeface="Calibri" panose="020F0502020204030204" pitchFamily="34" charset="0"/>
              </a:rPr>
              <a:t> be talking to you about how their subject knowledge has developed with links to learning from university and how they have applied it in the classroom.</a:t>
            </a:r>
          </a:p>
        </p:txBody>
      </p:sp>
      <p:pic>
        <p:nvPicPr>
          <p:cNvPr id="5" name="Picture 4">
            <a:extLst>
              <a:ext uri="{FF2B5EF4-FFF2-40B4-BE49-F238E27FC236}">
                <a16:creationId xmlns:a16="http://schemas.microsoft.com/office/drawing/2014/main" id="{2A87335F-C2EA-25D3-1BC4-C28CA8BD15DD}"/>
              </a:ext>
            </a:extLst>
          </p:cNvPr>
          <p:cNvPicPr>
            <a:picLocks noChangeAspect="1"/>
          </p:cNvPicPr>
          <p:nvPr/>
        </p:nvPicPr>
        <p:blipFill>
          <a:blip r:embed="rId2"/>
          <a:stretch>
            <a:fillRect/>
          </a:stretch>
        </p:blipFill>
        <p:spPr>
          <a:xfrm>
            <a:off x="984130" y="1556792"/>
            <a:ext cx="7175739" cy="1702885"/>
          </a:xfrm>
          <a:prstGeom prst="rect">
            <a:avLst/>
          </a:prstGeom>
        </p:spPr>
      </p:pic>
    </p:spTree>
    <p:extLst>
      <p:ext uri="{BB962C8B-B14F-4D97-AF65-F5344CB8AC3E}">
        <p14:creationId xmlns:p14="http://schemas.microsoft.com/office/powerpoint/2010/main" val="59761156"/>
      </p:ext>
    </p:extLst>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8F41D1-AB89-4821-8CF9-79B5F0BEE5D1}"/>
              </a:ext>
            </a:extLst>
          </p:cNvPr>
          <p:cNvSpPr>
            <a:spLocks noGrp="1"/>
          </p:cNvSpPr>
          <p:nvPr>
            <p:ph type="title"/>
          </p:nvPr>
        </p:nvSpPr>
        <p:spPr/>
        <p:txBody>
          <a:bodyPr/>
          <a:lstStyle/>
          <a:p>
            <a:pPr algn="ctr"/>
            <a:r>
              <a:rPr lang="en-GB" spc="-45" dirty="0">
                <a:latin typeface="Calibri Light"/>
                <a:cs typeface="Calibri Light"/>
              </a:rPr>
              <a:t>Weekly</a:t>
            </a:r>
            <a:r>
              <a:rPr lang="en-GB" spc="-116" dirty="0">
                <a:latin typeface="Calibri Light"/>
                <a:cs typeface="Calibri Light"/>
              </a:rPr>
              <a:t> </a:t>
            </a:r>
            <a:r>
              <a:rPr lang="en-GB" spc="-34" dirty="0">
                <a:latin typeface="Calibri Light"/>
                <a:cs typeface="Calibri Light"/>
              </a:rPr>
              <a:t>Meeting &amp; Target Setting</a:t>
            </a:r>
            <a:endParaRPr lang="en-GB" dirty="0"/>
          </a:p>
        </p:txBody>
      </p:sp>
      <p:sp>
        <p:nvSpPr>
          <p:cNvPr id="3" name="Content Placeholder 2">
            <a:extLst>
              <a:ext uri="{FF2B5EF4-FFF2-40B4-BE49-F238E27FC236}">
                <a16:creationId xmlns:a16="http://schemas.microsoft.com/office/drawing/2014/main" id="{B3C45269-E54E-B1F7-E306-16E392C52711}"/>
              </a:ext>
            </a:extLst>
          </p:cNvPr>
          <p:cNvSpPr>
            <a:spLocks noGrp="1"/>
          </p:cNvSpPr>
          <p:nvPr>
            <p:ph idx="1"/>
          </p:nvPr>
        </p:nvSpPr>
        <p:spPr>
          <a:xfrm>
            <a:off x="979152" y="3316778"/>
            <a:ext cx="7550581" cy="1877899"/>
          </a:xfrm>
        </p:spPr>
        <p:txBody>
          <a:bodyPr>
            <a:normAutofit lnSpcReduction="10000"/>
          </a:bodyPr>
          <a:lstStyle/>
          <a:p>
            <a:pPr marL="0" indent="0">
              <a:buNone/>
            </a:pPr>
            <a:r>
              <a:rPr lang="en-GB" dirty="0"/>
              <a:t>Comments should be made relating to Professional Studies such as Behaviour Management, relationships with parents/carers, the wider roles and responsibilities of a teacher, planning and assessment.</a:t>
            </a:r>
          </a:p>
        </p:txBody>
      </p:sp>
      <p:pic>
        <p:nvPicPr>
          <p:cNvPr id="6" name="Picture 5">
            <a:extLst>
              <a:ext uri="{FF2B5EF4-FFF2-40B4-BE49-F238E27FC236}">
                <a16:creationId xmlns:a16="http://schemas.microsoft.com/office/drawing/2014/main" id="{60A6DE49-33AD-EA9B-5C95-F8DB9374A134}"/>
              </a:ext>
            </a:extLst>
          </p:cNvPr>
          <p:cNvPicPr>
            <a:picLocks noChangeAspect="1"/>
          </p:cNvPicPr>
          <p:nvPr/>
        </p:nvPicPr>
        <p:blipFill>
          <a:blip r:embed="rId2"/>
          <a:stretch>
            <a:fillRect/>
          </a:stretch>
        </p:blipFill>
        <p:spPr>
          <a:xfrm>
            <a:off x="796710" y="1396481"/>
            <a:ext cx="7915466" cy="1440160"/>
          </a:xfrm>
          <a:prstGeom prst="rect">
            <a:avLst/>
          </a:prstGeom>
        </p:spPr>
      </p:pic>
    </p:spTree>
    <p:extLst>
      <p:ext uri="{BB962C8B-B14F-4D97-AF65-F5344CB8AC3E}">
        <p14:creationId xmlns:p14="http://schemas.microsoft.com/office/powerpoint/2010/main" val="1763546221"/>
      </p:ext>
    </p:extLst>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D5946084-C8F7-A247-9BE3-FE8B32F7265E}"/>
              </a:ext>
            </a:extLst>
          </p:cNvPr>
          <p:cNvSpPr>
            <a:spLocks noGrp="1"/>
          </p:cNvSpPr>
          <p:nvPr>
            <p:ph type="title"/>
          </p:nvPr>
        </p:nvSpPr>
        <p:spPr>
          <a:xfrm>
            <a:off x="628649" y="188640"/>
            <a:ext cx="7886700" cy="1325563"/>
          </a:xfrm>
        </p:spPr>
        <p:txBody>
          <a:bodyPr anchor="ctr">
            <a:normAutofit/>
          </a:bodyPr>
          <a:lstStyle/>
          <a:p>
            <a:pPr algn="ctr"/>
            <a:r>
              <a:rPr lang="en-GB" dirty="0"/>
              <a:t>Target Setting</a:t>
            </a:r>
          </a:p>
        </p:txBody>
      </p:sp>
      <p:pic>
        <p:nvPicPr>
          <p:cNvPr id="5" name="Picture 4">
            <a:extLst>
              <a:ext uri="{FF2B5EF4-FFF2-40B4-BE49-F238E27FC236}">
                <a16:creationId xmlns:a16="http://schemas.microsoft.com/office/drawing/2014/main" id="{49AB1765-DD38-6C25-6BE4-D5ED70301831}"/>
              </a:ext>
            </a:extLst>
          </p:cNvPr>
          <p:cNvPicPr>
            <a:picLocks noChangeAspect="1"/>
          </p:cNvPicPr>
          <p:nvPr/>
        </p:nvPicPr>
        <p:blipFill>
          <a:blip r:embed="rId2"/>
          <a:stretch>
            <a:fillRect/>
          </a:stretch>
        </p:blipFill>
        <p:spPr>
          <a:xfrm>
            <a:off x="1625128" y="1253331"/>
            <a:ext cx="5893743" cy="4351338"/>
          </a:xfrm>
          <a:prstGeom prst="rect">
            <a:avLst/>
          </a:prstGeom>
          <a:noFill/>
        </p:spPr>
      </p:pic>
    </p:spTree>
    <p:extLst>
      <p:ext uri="{BB962C8B-B14F-4D97-AF65-F5344CB8AC3E}">
        <p14:creationId xmlns:p14="http://schemas.microsoft.com/office/powerpoint/2010/main" val="1513512591"/>
      </p:ext>
    </p:extLst>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2" name="object 2"/>
          <p:cNvGrpSpPr/>
          <p:nvPr/>
        </p:nvGrpSpPr>
        <p:grpSpPr>
          <a:xfrm>
            <a:off x="1984248" y="132587"/>
            <a:ext cx="4727575" cy="789940"/>
            <a:chOff x="1984248" y="132587"/>
            <a:chExt cx="4727575" cy="789940"/>
          </a:xfrm>
        </p:grpSpPr>
        <p:sp>
          <p:nvSpPr>
            <p:cNvPr id="3" name="object 3"/>
            <p:cNvSpPr/>
            <p:nvPr/>
          </p:nvSpPr>
          <p:spPr>
            <a:xfrm>
              <a:off x="1990344" y="138683"/>
              <a:ext cx="4715510" cy="777240"/>
            </a:xfrm>
            <a:custGeom>
              <a:avLst/>
              <a:gdLst/>
              <a:ahLst/>
              <a:cxnLst/>
              <a:rect l="l" t="t" r="r" b="b"/>
              <a:pathLst>
                <a:path w="4715509" h="777240">
                  <a:moveTo>
                    <a:pt x="4585715" y="0"/>
                  </a:moveTo>
                  <a:lnTo>
                    <a:pt x="129539" y="0"/>
                  </a:lnTo>
                  <a:lnTo>
                    <a:pt x="79134" y="10185"/>
                  </a:lnTo>
                  <a:lnTo>
                    <a:pt x="37957" y="37957"/>
                  </a:lnTo>
                  <a:lnTo>
                    <a:pt x="10185" y="79134"/>
                  </a:lnTo>
                  <a:lnTo>
                    <a:pt x="0" y="129540"/>
                  </a:lnTo>
                  <a:lnTo>
                    <a:pt x="0" y="647700"/>
                  </a:lnTo>
                  <a:lnTo>
                    <a:pt x="10185" y="698105"/>
                  </a:lnTo>
                  <a:lnTo>
                    <a:pt x="37957" y="739282"/>
                  </a:lnTo>
                  <a:lnTo>
                    <a:pt x="79134" y="767054"/>
                  </a:lnTo>
                  <a:lnTo>
                    <a:pt x="129539" y="777240"/>
                  </a:lnTo>
                  <a:lnTo>
                    <a:pt x="4585715" y="777240"/>
                  </a:lnTo>
                  <a:lnTo>
                    <a:pt x="4636121" y="767054"/>
                  </a:lnTo>
                  <a:lnTo>
                    <a:pt x="4677298" y="739282"/>
                  </a:lnTo>
                  <a:lnTo>
                    <a:pt x="4705070" y="698105"/>
                  </a:lnTo>
                  <a:lnTo>
                    <a:pt x="4715256" y="647700"/>
                  </a:lnTo>
                  <a:lnTo>
                    <a:pt x="4715256" y="129540"/>
                  </a:lnTo>
                  <a:lnTo>
                    <a:pt x="4705070" y="79134"/>
                  </a:lnTo>
                  <a:lnTo>
                    <a:pt x="4677298" y="37957"/>
                  </a:lnTo>
                  <a:lnTo>
                    <a:pt x="4636121" y="10185"/>
                  </a:lnTo>
                  <a:lnTo>
                    <a:pt x="4585715" y="0"/>
                  </a:lnTo>
                  <a:close/>
                </a:path>
              </a:pathLst>
            </a:custGeom>
            <a:solidFill>
              <a:srgbClr val="DEEBF7"/>
            </a:solidFill>
          </p:spPr>
          <p:txBody>
            <a:bodyPr wrap="square" lIns="0" tIns="0" rIns="0" bIns="0" rtlCol="0"/>
            <a:lstStyle/>
            <a:p>
              <a:endParaRPr/>
            </a:p>
          </p:txBody>
        </p:sp>
        <p:sp>
          <p:nvSpPr>
            <p:cNvPr id="4" name="object 4"/>
            <p:cNvSpPr/>
            <p:nvPr/>
          </p:nvSpPr>
          <p:spPr>
            <a:xfrm>
              <a:off x="1990344" y="138683"/>
              <a:ext cx="4715510" cy="777240"/>
            </a:xfrm>
            <a:custGeom>
              <a:avLst/>
              <a:gdLst/>
              <a:ahLst/>
              <a:cxnLst/>
              <a:rect l="l" t="t" r="r" b="b"/>
              <a:pathLst>
                <a:path w="4715509" h="777240">
                  <a:moveTo>
                    <a:pt x="0" y="129540"/>
                  </a:moveTo>
                  <a:lnTo>
                    <a:pt x="10185" y="79134"/>
                  </a:lnTo>
                  <a:lnTo>
                    <a:pt x="37957" y="37957"/>
                  </a:lnTo>
                  <a:lnTo>
                    <a:pt x="79134" y="10185"/>
                  </a:lnTo>
                  <a:lnTo>
                    <a:pt x="129539" y="0"/>
                  </a:lnTo>
                  <a:lnTo>
                    <a:pt x="4585715" y="0"/>
                  </a:lnTo>
                  <a:lnTo>
                    <a:pt x="4636121" y="10185"/>
                  </a:lnTo>
                  <a:lnTo>
                    <a:pt x="4677298" y="37957"/>
                  </a:lnTo>
                  <a:lnTo>
                    <a:pt x="4705070" y="79134"/>
                  </a:lnTo>
                  <a:lnTo>
                    <a:pt x="4715256" y="129540"/>
                  </a:lnTo>
                  <a:lnTo>
                    <a:pt x="4715256" y="647700"/>
                  </a:lnTo>
                  <a:lnTo>
                    <a:pt x="4705070" y="698105"/>
                  </a:lnTo>
                  <a:lnTo>
                    <a:pt x="4677298" y="739282"/>
                  </a:lnTo>
                  <a:lnTo>
                    <a:pt x="4636121" y="767054"/>
                  </a:lnTo>
                  <a:lnTo>
                    <a:pt x="4585715" y="777240"/>
                  </a:lnTo>
                  <a:lnTo>
                    <a:pt x="129539" y="777240"/>
                  </a:lnTo>
                  <a:lnTo>
                    <a:pt x="79134" y="767054"/>
                  </a:lnTo>
                  <a:lnTo>
                    <a:pt x="37957" y="739282"/>
                  </a:lnTo>
                  <a:lnTo>
                    <a:pt x="10185" y="698105"/>
                  </a:lnTo>
                  <a:lnTo>
                    <a:pt x="0" y="647700"/>
                  </a:lnTo>
                  <a:lnTo>
                    <a:pt x="0" y="129540"/>
                  </a:lnTo>
                  <a:close/>
                </a:path>
              </a:pathLst>
            </a:custGeom>
            <a:ln w="12192">
              <a:solidFill>
                <a:srgbClr val="41709C"/>
              </a:solidFill>
            </a:ln>
          </p:spPr>
          <p:txBody>
            <a:bodyPr wrap="square" lIns="0" tIns="0" rIns="0" bIns="0" rtlCol="0"/>
            <a:lstStyle/>
            <a:p>
              <a:endParaRPr/>
            </a:p>
          </p:txBody>
        </p:sp>
      </p:grpSp>
      <p:sp>
        <p:nvSpPr>
          <p:cNvPr id="5" name="object 5"/>
          <p:cNvSpPr txBox="1">
            <a:spLocks noGrp="1"/>
          </p:cNvSpPr>
          <p:nvPr>
            <p:ph type="title"/>
          </p:nvPr>
        </p:nvSpPr>
        <p:spPr>
          <a:xfrm>
            <a:off x="2378455" y="245490"/>
            <a:ext cx="3937635" cy="513715"/>
          </a:xfrm>
          <a:prstGeom prst="rect">
            <a:avLst/>
          </a:prstGeom>
        </p:spPr>
        <p:txBody>
          <a:bodyPr vert="horz" wrap="square" lIns="0" tIns="12700" rIns="0" bIns="0" rtlCol="0">
            <a:spAutoFit/>
          </a:bodyPr>
          <a:lstStyle/>
          <a:p>
            <a:pPr marL="12700">
              <a:lnSpc>
                <a:spcPct val="100000"/>
              </a:lnSpc>
              <a:spcBef>
                <a:spcPts val="100"/>
              </a:spcBef>
            </a:pPr>
            <a:r>
              <a:rPr sz="3200" spc="-5" dirty="0"/>
              <a:t>The</a:t>
            </a:r>
            <a:r>
              <a:rPr sz="3200" spc="-25" dirty="0"/>
              <a:t> </a:t>
            </a:r>
            <a:r>
              <a:rPr sz="3200" dirty="0"/>
              <a:t>BCU</a:t>
            </a:r>
            <a:r>
              <a:rPr sz="3200" spc="-30" dirty="0"/>
              <a:t> </a:t>
            </a:r>
            <a:r>
              <a:rPr sz="3200" dirty="0"/>
              <a:t>ITE</a:t>
            </a:r>
            <a:r>
              <a:rPr sz="3200" spc="-15" dirty="0"/>
              <a:t> </a:t>
            </a:r>
            <a:r>
              <a:rPr sz="3200" spc="-5" dirty="0"/>
              <a:t>Curriculum</a:t>
            </a:r>
            <a:endParaRPr sz="3200"/>
          </a:p>
        </p:txBody>
      </p:sp>
      <p:graphicFrame>
        <p:nvGraphicFramePr>
          <p:cNvPr id="6" name="object 6"/>
          <p:cNvGraphicFramePr>
            <a:graphicFrameLocks noGrp="1"/>
          </p:cNvGraphicFramePr>
          <p:nvPr>
            <p:extLst>
              <p:ext uri="{D42A27DB-BD31-4B8C-83A1-F6EECF244321}">
                <p14:modId xmlns:p14="http://schemas.microsoft.com/office/powerpoint/2010/main" val="1195899657"/>
              </p:ext>
            </p:extLst>
          </p:nvPr>
        </p:nvGraphicFramePr>
        <p:xfrm>
          <a:off x="284568" y="1027811"/>
          <a:ext cx="8723630" cy="5545872"/>
        </p:xfrm>
        <a:graphic>
          <a:graphicData uri="http://schemas.openxmlformats.org/drawingml/2006/table">
            <a:tbl>
              <a:tblPr firstRow="1" bandRow="1">
                <a:tableStyleId>{2D5ABB26-0587-4C30-8999-92F81FD0307C}</a:tableStyleId>
              </a:tblPr>
              <a:tblGrid>
                <a:gridCol w="8723630">
                  <a:extLst>
                    <a:ext uri="{9D8B030D-6E8A-4147-A177-3AD203B41FA5}">
                      <a16:colId xmlns:a16="http://schemas.microsoft.com/office/drawing/2014/main" val="20000"/>
                    </a:ext>
                  </a:extLst>
                </a:gridCol>
              </a:tblGrid>
              <a:tr h="457200">
                <a:tc>
                  <a:txBody>
                    <a:bodyPr/>
                    <a:lstStyle/>
                    <a:p>
                      <a:pPr marL="635" algn="ctr">
                        <a:lnSpc>
                          <a:spcPct val="100000"/>
                        </a:lnSpc>
                        <a:spcBef>
                          <a:spcPts val="204"/>
                        </a:spcBef>
                      </a:pPr>
                      <a:r>
                        <a:rPr sz="2400" b="1" dirty="0">
                          <a:latin typeface="Calibri"/>
                          <a:cs typeface="Calibri"/>
                        </a:rPr>
                        <a:t>BCU</a:t>
                      </a:r>
                      <a:r>
                        <a:rPr sz="2400" b="1" spc="-15" dirty="0">
                          <a:latin typeface="Calibri"/>
                          <a:cs typeface="Calibri"/>
                        </a:rPr>
                        <a:t> </a:t>
                      </a:r>
                      <a:r>
                        <a:rPr sz="2400" b="1" dirty="0">
                          <a:latin typeface="Calibri"/>
                          <a:cs typeface="Calibri"/>
                        </a:rPr>
                        <a:t>ITE</a:t>
                      </a:r>
                      <a:r>
                        <a:rPr sz="2400" b="1" spc="-15" dirty="0">
                          <a:latin typeface="Calibri"/>
                          <a:cs typeface="Calibri"/>
                        </a:rPr>
                        <a:t> </a:t>
                      </a:r>
                      <a:r>
                        <a:rPr sz="2400" b="1" spc="-5" dirty="0">
                          <a:latin typeface="Calibri"/>
                          <a:cs typeface="Calibri"/>
                        </a:rPr>
                        <a:t>Curriculum</a:t>
                      </a:r>
                      <a:r>
                        <a:rPr sz="2400" b="1" spc="-25" dirty="0">
                          <a:latin typeface="Calibri"/>
                          <a:cs typeface="Calibri"/>
                        </a:rPr>
                        <a:t> </a:t>
                      </a:r>
                      <a:r>
                        <a:rPr sz="2400" b="1" spc="-30" dirty="0">
                          <a:latin typeface="Calibri"/>
                          <a:cs typeface="Calibri"/>
                        </a:rPr>
                        <a:t>Key</a:t>
                      </a:r>
                      <a:r>
                        <a:rPr sz="2400" b="1" spc="-15" dirty="0">
                          <a:latin typeface="Calibri"/>
                          <a:cs typeface="Calibri"/>
                        </a:rPr>
                        <a:t> </a:t>
                      </a:r>
                      <a:r>
                        <a:rPr sz="2400" b="1" spc="-5" dirty="0">
                          <a:latin typeface="Calibri"/>
                          <a:cs typeface="Calibri"/>
                        </a:rPr>
                        <a:t>Themes</a:t>
                      </a:r>
                      <a:endParaRPr sz="2400">
                        <a:latin typeface="Calibri"/>
                        <a:cs typeface="Calibri"/>
                      </a:endParaRPr>
                    </a:p>
                  </a:txBody>
                  <a:tcPr marL="0" marR="0" marT="26034" marB="0">
                    <a:lnL w="12700">
                      <a:solidFill>
                        <a:srgbClr val="FFFFFF"/>
                      </a:solidFill>
                      <a:prstDash val="solid"/>
                    </a:lnL>
                    <a:lnR w="12700">
                      <a:solidFill>
                        <a:srgbClr val="FFFFFF"/>
                      </a:solidFill>
                      <a:prstDash val="solid"/>
                    </a:lnR>
                    <a:lnT w="12700">
                      <a:solidFill>
                        <a:srgbClr val="FFFFFF"/>
                      </a:solidFill>
                      <a:prstDash val="solid"/>
                    </a:lnT>
                    <a:lnB w="38100">
                      <a:solidFill>
                        <a:srgbClr val="FFFFFF"/>
                      </a:solidFill>
                      <a:prstDash val="solid"/>
                    </a:lnB>
                    <a:solidFill>
                      <a:srgbClr val="5B9BD4"/>
                    </a:solidFill>
                  </a:tcPr>
                </a:tc>
                <a:extLst>
                  <a:ext uri="{0D108BD9-81ED-4DB2-BD59-A6C34878D82A}">
                    <a16:rowId xmlns:a16="http://schemas.microsoft.com/office/drawing/2014/main" val="10000"/>
                  </a:ext>
                </a:extLst>
              </a:tr>
              <a:tr h="823340">
                <a:tc>
                  <a:txBody>
                    <a:bodyPr/>
                    <a:lstStyle/>
                    <a:p>
                      <a:pPr marL="91440" marR="717550">
                        <a:lnSpc>
                          <a:spcPct val="100000"/>
                        </a:lnSpc>
                        <a:spcBef>
                          <a:spcPts val="240"/>
                        </a:spcBef>
                      </a:pPr>
                      <a:r>
                        <a:rPr sz="1800" b="1" spc="5" dirty="0">
                          <a:solidFill>
                            <a:srgbClr val="FF0000"/>
                          </a:solidFill>
                          <a:latin typeface="Calibri"/>
                          <a:cs typeface="Calibri"/>
                        </a:rPr>
                        <a:t>A.</a:t>
                      </a:r>
                      <a:r>
                        <a:rPr sz="1800" b="1" spc="-5" dirty="0">
                          <a:solidFill>
                            <a:srgbClr val="FF0000"/>
                          </a:solidFill>
                          <a:latin typeface="Calibri"/>
                          <a:cs typeface="Calibri"/>
                        </a:rPr>
                        <a:t> </a:t>
                      </a:r>
                      <a:r>
                        <a:rPr sz="1800" b="1" dirty="0">
                          <a:solidFill>
                            <a:srgbClr val="FF0000"/>
                          </a:solidFill>
                          <a:latin typeface="Calibri"/>
                          <a:cs typeface="Calibri"/>
                        </a:rPr>
                        <a:t>How</a:t>
                      </a:r>
                      <a:r>
                        <a:rPr sz="1800" b="1" spc="-25" dirty="0">
                          <a:solidFill>
                            <a:srgbClr val="FF0000"/>
                          </a:solidFill>
                          <a:latin typeface="Calibri"/>
                          <a:cs typeface="Calibri"/>
                        </a:rPr>
                        <a:t> </a:t>
                      </a:r>
                      <a:r>
                        <a:rPr sz="1800" b="1" spc="-5" dirty="0">
                          <a:solidFill>
                            <a:srgbClr val="FF0000"/>
                          </a:solidFill>
                          <a:latin typeface="Calibri"/>
                          <a:cs typeface="Calibri"/>
                        </a:rPr>
                        <a:t>trainees</a:t>
                      </a:r>
                      <a:r>
                        <a:rPr sz="1800" b="1" spc="-45" dirty="0">
                          <a:solidFill>
                            <a:srgbClr val="FF0000"/>
                          </a:solidFill>
                          <a:latin typeface="Calibri"/>
                          <a:cs typeface="Calibri"/>
                        </a:rPr>
                        <a:t> </a:t>
                      </a:r>
                      <a:r>
                        <a:rPr sz="1800" b="1" dirty="0">
                          <a:solidFill>
                            <a:srgbClr val="FF0000"/>
                          </a:solidFill>
                          <a:latin typeface="Calibri"/>
                          <a:cs typeface="Calibri"/>
                        </a:rPr>
                        <a:t>use</a:t>
                      </a:r>
                      <a:r>
                        <a:rPr sz="1800" b="1" spc="-20" dirty="0">
                          <a:solidFill>
                            <a:srgbClr val="FF0000"/>
                          </a:solidFill>
                          <a:latin typeface="Calibri"/>
                          <a:cs typeface="Calibri"/>
                        </a:rPr>
                        <a:t> </a:t>
                      </a:r>
                      <a:r>
                        <a:rPr sz="1800" b="1" spc="-5" dirty="0">
                          <a:solidFill>
                            <a:srgbClr val="FF0000"/>
                          </a:solidFill>
                          <a:latin typeface="Calibri"/>
                          <a:cs typeface="Calibri"/>
                        </a:rPr>
                        <a:t>critical</a:t>
                      </a:r>
                      <a:r>
                        <a:rPr sz="1800" b="1" spc="-10" dirty="0">
                          <a:solidFill>
                            <a:srgbClr val="FF0000"/>
                          </a:solidFill>
                          <a:latin typeface="Calibri"/>
                          <a:cs typeface="Calibri"/>
                        </a:rPr>
                        <a:t> </a:t>
                      </a:r>
                      <a:r>
                        <a:rPr sz="1800" b="1" spc="-5" dirty="0">
                          <a:solidFill>
                            <a:srgbClr val="FF0000"/>
                          </a:solidFill>
                          <a:latin typeface="Calibri"/>
                          <a:cs typeface="Calibri"/>
                        </a:rPr>
                        <a:t>enquiry</a:t>
                      </a:r>
                      <a:r>
                        <a:rPr sz="1800" b="1" spc="-25" dirty="0">
                          <a:solidFill>
                            <a:srgbClr val="FF0000"/>
                          </a:solidFill>
                          <a:latin typeface="Calibri"/>
                          <a:cs typeface="Calibri"/>
                        </a:rPr>
                        <a:t> </a:t>
                      </a:r>
                      <a:r>
                        <a:rPr sz="1800" b="1" dirty="0">
                          <a:solidFill>
                            <a:srgbClr val="FF0000"/>
                          </a:solidFill>
                          <a:latin typeface="Calibri"/>
                          <a:cs typeface="Calibri"/>
                        </a:rPr>
                        <a:t>and</a:t>
                      </a:r>
                      <a:r>
                        <a:rPr sz="1800" b="1" spc="-15" dirty="0">
                          <a:solidFill>
                            <a:srgbClr val="FF0000"/>
                          </a:solidFill>
                          <a:latin typeface="Calibri"/>
                          <a:cs typeface="Calibri"/>
                        </a:rPr>
                        <a:t> </a:t>
                      </a:r>
                      <a:r>
                        <a:rPr sz="1800" b="1" spc="-10" dirty="0">
                          <a:solidFill>
                            <a:srgbClr val="FF0000"/>
                          </a:solidFill>
                          <a:latin typeface="Calibri"/>
                          <a:cs typeface="Calibri"/>
                        </a:rPr>
                        <a:t>research</a:t>
                      </a:r>
                      <a:r>
                        <a:rPr sz="1800" b="1" spc="-30" dirty="0">
                          <a:solidFill>
                            <a:srgbClr val="FF0000"/>
                          </a:solidFill>
                          <a:latin typeface="Calibri"/>
                          <a:cs typeface="Calibri"/>
                        </a:rPr>
                        <a:t> </a:t>
                      </a:r>
                      <a:r>
                        <a:rPr sz="1800" b="1" spc="-5" dirty="0">
                          <a:solidFill>
                            <a:srgbClr val="FF0000"/>
                          </a:solidFill>
                          <a:latin typeface="Calibri"/>
                          <a:cs typeface="Calibri"/>
                        </a:rPr>
                        <a:t>informed</a:t>
                      </a:r>
                      <a:r>
                        <a:rPr sz="1800" b="1" spc="-20" dirty="0">
                          <a:solidFill>
                            <a:srgbClr val="FF0000"/>
                          </a:solidFill>
                          <a:latin typeface="Calibri"/>
                          <a:cs typeface="Calibri"/>
                        </a:rPr>
                        <a:t> </a:t>
                      </a:r>
                      <a:r>
                        <a:rPr sz="1800" b="1" spc="-5" dirty="0">
                          <a:solidFill>
                            <a:srgbClr val="FF0000"/>
                          </a:solidFill>
                          <a:latin typeface="Calibri"/>
                          <a:cs typeface="Calibri"/>
                        </a:rPr>
                        <a:t>practice</a:t>
                      </a:r>
                      <a:r>
                        <a:rPr sz="1800" b="1" spc="-45" dirty="0">
                          <a:solidFill>
                            <a:srgbClr val="FF0000"/>
                          </a:solidFill>
                          <a:latin typeface="Calibri"/>
                          <a:cs typeface="Calibri"/>
                        </a:rPr>
                        <a:t> </a:t>
                      </a:r>
                      <a:r>
                        <a:rPr sz="1800" b="1" spc="-10" dirty="0">
                          <a:solidFill>
                            <a:srgbClr val="FF0000"/>
                          </a:solidFill>
                          <a:latin typeface="Calibri"/>
                          <a:cs typeface="Calibri"/>
                        </a:rPr>
                        <a:t>to</a:t>
                      </a:r>
                      <a:r>
                        <a:rPr sz="1800" b="1" dirty="0">
                          <a:solidFill>
                            <a:srgbClr val="FF0000"/>
                          </a:solidFill>
                          <a:latin typeface="Calibri"/>
                          <a:cs typeface="Calibri"/>
                        </a:rPr>
                        <a:t> </a:t>
                      </a:r>
                      <a:r>
                        <a:rPr sz="1800" b="1" spc="-10" dirty="0">
                          <a:solidFill>
                            <a:srgbClr val="FF0000"/>
                          </a:solidFill>
                          <a:latin typeface="Calibri"/>
                          <a:cs typeface="Calibri"/>
                        </a:rPr>
                        <a:t>develop </a:t>
                      </a:r>
                      <a:r>
                        <a:rPr sz="1800" b="1" spc="-5" dirty="0">
                          <a:solidFill>
                            <a:srgbClr val="FF0000"/>
                          </a:solidFill>
                          <a:latin typeface="Calibri"/>
                          <a:cs typeface="Calibri"/>
                        </a:rPr>
                        <a:t>their </a:t>
                      </a:r>
                      <a:r>
                        <a:rPr sz="1800" b="1" spc="-390" dirty="0">
                          <a:solidFill>
                            <a:srgbClr val="FF0000"/>
                          </a:solidFill>
                          <a:latin typeface="Calibri"/>
                          <a:cs typeface="Calibri"/>
                        </a:rPr>
                        <a:t> </a:t>
                      </a:r>
                      <a:r>
                        <a:rPr sz="1800" b="1" spc="-10" dirty="0">
                          <a:solidFill>
                            <a:srgbClr val="FF0000"/>
                          </a:solidFill>
                          <a:latin typeface="Calibri"/>
                          <a:cs typeface="Calibri"/>
                        </a:rPr>
                        <a:t>understanding</a:t>
                      </a:r>
                      <a:r>
                        <a:rPr sz="1800" b="1" spc="-45" dirty="0">
                          <a:solidFill>
                            <a:srgbClr val="FF0000"/>
                          </a:solidFill>
                          <a:latin typeface="Calibri"/>
                          <a:cs typeface="Calibri"/>
                        </a:rPr>
                        <a:t> </a:t>
                      </a:r>
                      <a:r>
                        <a:rPr sz="1800" b="1" dirty="0">
                          <a:solidFill>
                            <a:srgbClr val="FF0000"/>
                          </a:solidFill>
                          <a:latin typeface="Calibri"/>
                          <a:cs typeface="Calibri"/>
                        </a:rPr>
                        <a:t>of</a:t>
                      </a:r>
                      <a:r>
                        <a:rPr sz="1800" b="1" spc="10" dirty="0">
                          <a:solidFill>
                            <a:srgbClr val="FF0000"/>
                          </a:solidFill>
                          <a:latin typeface="Calibri"/>
                          <a:cs typeface="Calibri"/>
                        </a:rPr>
                        <a:t> </a:t>
                      </a:r>
                      <a:r>
                        <a:rPr sz="1800" b="1" spc="-10" dirty="0">
                          <a:solidFill>
                            <a:srgbClr val="FF0000"/>
                          </a:solidFill>
                          <a:latin typeface="Calibri"/>
                          <a:cs typeface="Calibri"/>
                        </a:rPr>
                        <a:t>effective</a:t>
                      </a:r>
                      <a:r>
                        <a:rPr sz="1800" b="1" spc="-20" dirty="0">
                          <a:solidFill>
                            <a:srgbClr val="FF0000"/>
                          </a:solidFill>
                          <a:latin typeface="Calibri"/>
                          <a:cs typeface="Calibri"/>
                        </a:rPr>
                        <a:t> </a:t>
                      </a:r>
                      <a:r>
                        <a:rPr sz="1800" b="1" spc="-5" dirty="0">
                          <a:solidFill>
                            <a:srgbClr val="FF0000"/>
                          </a:solidFill>
                          <a:latin typeface="Calibri"/>
                          <a:cs typeface="Calibri"/>
                        </a:rPr>
                        <a:t>teaching</a:t>
                      </a:r>
                      <a:r>
                        <a:rPr sz="1800" b="1" spc="-15" dirty="0">
                          <a:solidFill>
                            <a:srgbClr val="FF0000"/>
                          </a:solidFill>
                          <a:latin typeface="Calibri"/>
                          <a:cs typeface="Calibri"/>
                        </a:rPr>
                        <a:t> </a:t>
                      </a:r>
                      <a:r>
                        <a:rPr sz="1800" b="1" dirty="0">
                          <a:solidFill>
                            <a:srgbClr val="FF0000"/>
                          </a:solidFill>
                          <a:latin typeface="Calibri"/>
                          <a:cs typeface="Calibri"/>
                        </a:rPr>
                        <a:t>and</a:t>
                      </a:r>
                      <a:r>
                        <a:rPr sz="1800" b="1" spc="-10" dirty="0">
                          <a:solidFill>
                            <a:srgbClr val="FF0000"/>
                          </a:solidFill>
                          <a:latin typeface="Calibri"/>
                          <a:cs typeface="Calibri"/>
                        </a:rPr>
                        <a:t> </a:t>
                      </a:r>
                      <a:r>
                        <a:rPr sz="1800" b="1" spc="-5" dirty="0">
                          <a:solidFill>
                            <a:srgbClr val="FF0000"/>
                          </a:solidFill>
                          <a:latin typeface="Calibri"/>
                          <a:cs typeface="Calibri"/>
                        </a:rPr>
                        <a:t>learning.</a:t>
                      </a:r>
                      <a:endParaRPr sz="1800">
                        <a:latin typeface="Calibri"/>
                        <a:cs typeface="Calibri"/>
                      </a:endParaRPr>
                    </a:p>
                  </a:txBody>
                  <a:tcPr marL="0" marR="0" marT="30480" marB="0">
                    <a:lnL w="12700">
                      <a:solidFill>
                        <a:srgbClr val="FFFFFF"/>
                      </a:solidFill>
                      <a:prstDash val="solid"/>
                    </a:lnL>
                    <a:lnR w="12700">
                      <a:solidFill>
                        <a:srgbClr val="FFFFFF"/>
                      </a:solidFill>
                      <a:prstDash val="solid"/>
                    </a:lnR>
                    <a:lnT w="381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1"/>
                  </a:ext>
                </a:extLst>
              </a:tr>
              <a:tr h="823340">
                <a:tc>
                  <a:txBody>
                    <a:bodyPr/>
                    <a:lstStyle/>
                    <a:p>
                      <a:pPr marL="91440" marR="303530">
                        <a:lnSpc>
                          <a:spcPct val="100000"/>
                        </a:lnSpc>
                        <a:spcBef>
                          <a:spcPts val="244"/>
                        </a:spcBef>
                      </a:pPr>
                      <a:r>
                        <a:rPr sz="1800" b="1" dirty="0">
                          <a:solidFill>
                            <a:srgbClr val="6F2F9F"/>
                          </a:solidFill>
                          <a:latin typeface="Calibri"/>
                          <a:cs typeface="Calibri"/>
                        </a:rPr>
                        <a:t>B. How </a:t>
                      </a:r>
                      <a:r>
                        <a:rPr sz="1800" b="1" spc="-5" dirty="0">
                          <a:solidFill>
                            <a:srgbClr val="6F2F9F"/>
                          </a:solidFill>
                          <a:latin typeface="Calibri"/>
                          <a:cs typeface="Calibri"/>
                        </a:rPr>
                        <a:t>classroom practice </a:t>
                      </a:r>
                      <a:r>
                        <a:rPr sz="1800" b="1" spc="-10" dirty="0">
                          <a:solidFill>
                            <a:srgbClr val="6F2F9F"/>
                          </a:solidFill>
                          <a:latin typeface="Calibri"/>
                          <a:cs typeface="Calibri"/>
                        </a:rPr>
                        <a:t>establishes effective behaviour management </a:t>
                      </a:r>
                      <a:r>
                        <a:rPr sz="1800" b="1" spc="-5" dirty="0">
                          <a:solidFill>
                            <a:srgbClr val="6F2F9F"/>
                          </a:solidFill>
                          <a:latin typeface="Calibri"/>
                          <a:cs typeface="Calibri"/>
                        </a:rPr>
                        <a:t>through </a:t>
                      </a:r>
                      <a:r>
                        <a:rPr sz="1800" b="1" dirty="0">
                          <a:solidFill>
                            <a:srgbClr val="6F2F9F"/>
                          </a:solidFill>
                          <a:latin typeface="Calibri"/>
                          <a:cs typeface="Calibri"/>
                        </a:rPr>
                        <a:t>the use </a:t>
                      </a:r>
                      <a:r>
                        <a:rPr sz="1800" b="1" spc="-395" dirty="0">
                          <a:solidFill>
                            <a:srgbClr val="6F2F9F"/>
                          </a:solidFill>
                          <a:latin typeface="Calibri"/>
                          <a:cs typeface="Calibri"/>
                        </a:rPr>
                        <a:t> </a:t>
                      </a:r>
                      <a:r>
                        <a:rPr sz="1800" b="1" dirty="0">
                          <a:solidFill>
                            <a:srgbClr val="6F2F9F"/>
                          </a:solidFill>
                          <a:latin typeface="Calibri"/>
                          <a:cs typeface="Calibri"/>
                        </a:rPr>
                        <a:t>of</a:t>
                      </a:r>
                      <a:r>
                        <a:rPr sz="1800" b="1" spc="-5" dirty="0">
                          <a:solidFill>
                            <a:srgbClr val="6F2F9F"/>
                          </a:solidFill>
                          <a:latin typeface="Calibri"/>
                          <a:cs typeface="Calibri"/>
                        </a:rPr>
                        <a:t> </a:t>
                      </a:r>
                      <a:r>
                        <a:rPr sz="1800" b="1" dirty="0">
                          <a:solidFill>
                            <a:srgbClr val="6F2F9F"/>
                          </a:solidFill>
                          <a:latin typeface="Calibri"/>
                          <a:cs typeface="Calibri"/>
                        </a:rPr>
                        <a:t>high</a:t>
                      </a:r>
                      <a:r>
                        <a:rPr sz="1800" b="1" spc="-10" dirty="0">
                          <a:solidFill>
                            <a:srgbClr val="6F2F9F"/>
                          </a:solidFill>
                          <a:latin typeface="Calibri"/>
                          <a:cs typeface="Calibri"/>
                        </a:rPr>
                        <a:t> expectations</a:t>
                      </a:r>
                      <a:r>
                        <a:rPr sz="1800" b="1" spc="-15" dirty="0">
                          <a:solidFill>
                            <a:srgbClr val="6F2F9F"/>
                          </a:solidFill>
                          <a:latin typeface="Calibri"/>
                          <a:cs typeface="Calibri"/>
                        </a:rPr>
                        <a:t> </a:t>
                      </a:r>
                      <a:r>
                        <a:rPr sz="1800" b="1" dirty="0">
                          <a:solidFill>
                            <a:srgbClr val="6F2F9F"/>
                          </a:solidFill>
                          <a:latin typeface="Calibri"/>
                          <a:cs typeface="Calibri"/>
                        </a:rPr>
                        <a:t>and</a:t>
                      </a:r>
                      <a:r>
                        <a:rPr sz="1800" b="1" spc="-45" dirty="0">
                          <a:solidFill>
                            <a:srgbClr val="6F2F9F"/>
                          </a:solidFill>
                          <a:latin typeface="Calibri"/>
                          <a:cs typeface="Calibri"/>
                        </a:rPr>
                        <a:t> </a:t>
                      </a:r>
                      <a:r>
                        <a:rPr sz="1800" b="1" spc="-10" dirty="0">
                          <a:solidFill>
                            <a:srgbClr val="6F2F9F"/>
                          </a:solidFill>
                          <a:latin typeface="Calibri"/>
                          <a:cs typeface="Calibri"/>
                        </a:rPr>
                        <a:t>awareness </a:t>
                      </a:r>
                      <a:r>
                        <a:rPr sz="1800" b="1" dirty="0">
                          <a:solidFill>
                            <a:srgbClr val="6F2F9F"/>
                          </a:solidFill>
                          <a:latin typeface="Calibri"/>
                          <a:cs typeface="Calibri"/>
                        </a:rPr>
                        <a:t>of</a:t>
                      </a:r>
                      <a:r>
                        <a:rPr sz="1800" b="1" spc="-25" dirty="0">
                          <a:solidFill>
                            <a:srgbClr val="6F2F9F"/>
                          </a:solidFill>
                          <a:latin typeface="Calibri"/>
                          <a:cs typeface="Calibri"/>
                        </a:rPr>
                        <a:t> </a:t>
                      </a:r>
                      <a:r>
                        <a:rPr sz="1800" b="1" dirty="0">
                          <a:solidFill>
                            <a:srgbClr val="6F2F9F"/>
                          </a:solidFill>
                          <a:latin typeface="Calibri"/>
                          <a:cs typeface="Calibri"/>
                        </a:rPr>
                        <a:t>pupil</a:t>
                      </a:r>
                      <a:r>
                        <a:rPr sz="1800" b="1" spc="-40" dirty="0">
                          <a:solidFill>
                            <a:srgbClr val="6F2F9F"/>
                          </a:solidFill>
                          <a:latin typeface="Calibri"/>
                          <a:cs typeface="Calibri"/>
                        </a:rPr>
                        <a:t> </a:t>
                      </a:r>
                      <a:r>
                        <a:rPr sz="1800" b="1" spc="-5" dirty="0">
                          <a:solidFill>
                            <a:srgbClr val="6F2F9F"/>
                          </a:solidFill>
                          <a:latin typeface="Calibri"/>
                          <a:cs typeface="Calibri"/>
                        </a:rPr>
                        <a:t>wellbeing.</a:t>
                      </a:r>
                      <a:endParaRPr sz="1800">
                        <a:latin typeface="Calibri"/>
                        <a:cs typeface="Calibri"/>
                      </a:endParaRPr>
                    </a:p>
                  </a:txBody>
                  <a:tcPr marL="0" marR="0" marT="31114"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2"/>
                  </a:ext>
                </a:extLst>
              </a:tr>
              <a:tr h="1028446">
                <a:tc>
                  <a:txBody>
                    <a:bodyPr/>
                    <a:lstStyle/>
                    <a:p>
                      <a:pPr marL="68580">
                        <a:lnSpc>
                          <a:spcPct val="100000"/>
                        </a:lnSpc>
                        <a:spcBef>
                          <a:spcPts val="200"/>
                        </a:spcBef>
                      </a:pPr>
                      <a:r>
                        <a:rPr lang="en-GB" sz="1800" b="1" dirty="0">
                          <a:solidFill>
                            <a:srgbClr val="006FC0"/>
                          </a:solidFill>
                          <a:latin typeface="+mn-lt"/>
                          <a:cs typeface="Calibri"/>
                        </a:rPr>
                        <a:t>C.</a:t>
                      </a:r>
                      <a:r>
                        <a:rPr lang="en-GB" sz="1800" b="1" spc="-10" dirty="0">
                          <a:solidFill>
                            <a:srgbClr val="006FC0"/>
                          </a:solidFill>
                          <a:latin typeface="+mn-lt"/>
                          <a:cs typeface="Calibri"/>
                        </a:rPr>
                        <a:t> </a:t>
                      </a:r>
                      <a:r>
                        <a:rPr lang="en-GB" sz="1800" b="1" dirty="0">
                          <a:solidFill>
                            <a:srgbClr val="006FC0"/>
                          </a:solidFill>
                          <a:latin typeface="+mn-lt"/>
                          <a:cs typeface="Calibri"/>
                        </a:rPr>
                        <a:t>Associate</a:t>
                      </a:r>
                      <a:r>
                        <a:rPr lang="en-GB" sz="1800" b="1" spc="-35" dirty="0">
                          <a:solidFill>
                            <a:srgbClr val="006FC0"/>
                          </a:solidFill>
                          <a:latin typeface="+mn-lt"/>
                          <a:cs typeface="Calibri"/>
                        </a:rPr>
                        <a:t> </a:t>
                      </a:r>
                      <a:r>
                        <a:rPr lang="en-GB" sz="1800" b="1" spc="-20" dirty="0">
                          <a:solidFill>
                            <a:srgbClr val="006FC0"/>
                          </a:solidFill>
                          <a:latin typeface="+mn-lt"/>
                          <a:cs typeface="Calibri"/>
                        </a:rPr>
                        <a:t>Teacher</a:t>
                      </a:r>
                      <a:r>
                        <a:rPr lang="en-GB" sz="1800" b="1" spc="-15" dirty="0">
                          <a:solidFill>
                            <a:srgbClr val="006FC0"/>
                          </a:solidFill>
                          <a:latin typeface="+mn-lt"/>
                          <a:cs typeface="Calibri"/>
                        </a:rPr>
                        <a:t> </a:t>
                      </a:r>
                      <a:r>
                        <a:rPr lang="en-GB" sz="1800" b="1" dirty="0">
                          <a:solidFill>
                            <a:srgbClr val="006FC0"/>
                          </a:solidFill>
                          <a:latin typeface="+mn-lt"/>
                          <a:cs typeface="Calibri"/>
                        </a:rPr>
                        <a:t>knows</a:t>
                      </a:r>
                      <a:r>
                        <a:rPr lang="en-GB" sz="1800" b="1" spc="-15" dirty="0">
                          <a:solidFill>
                            <a:srgbClr val="006FC0"/>
                          </a:solidFill>
                          <a:latin typeface="+mn-lt"/>
                          <a:cs typeface="Calibri"/>
                        </a:rPr>
                        <a:t> </a:t>
                      </a:r>
                      <a:r>
                        <a:rPr lang="en-GB" sz="1800" b="1" dirty="0">
                          <a:solidFill>
                            <a:srgbClr val="006FC0"/>
                          </a:solidFill>
                          <a:latin typeface="+mn-lt"/>
                          <a:cs typeface="Calibri"/>
                        </a:rPr>
                        <a:t>more,</a:t>
                      </a:r>
                      <a:r>
                        <a:rPr lang="en-GB" sz="1800" b="1" spc="-5" dirty="0">
                          <a:solidFill>
                            <a:srgbClr val="006FC0"/>
                          </a:solidFill>
                          <a:latin typeface="+mn-lt"/>
                          <a:cs typeface="Calibri"/>
                        </a:rPr>
                        <a:t> </a:t>
                      </a:r>
                      <a:r>
                        <a:rPr lang="en-GB" sz="1800" b="1" dirty="0">
                          <a:solidFill>
                            <a:srgbClr val="006FC0"/>
                          </a:solidFill>
                          <a:latin typeface="+mn-lt"/>
                          <a:cs typeface="Calibri"/>
                        </a:rPr>
                        <a:t>remembers</a:t>
                      </a:r>
                      <a:r>
                        <a:rPr lang="en-GB" sz="1800" b="1" spc="-30" dirty="0">
                          <a:solidFill>
                            <a:srgbClr val="006FC0"/>
                          </a:solidFill>
                          <a:latin typeface="+mn-lt"/>
                          <a:cs typeface="Calibri"/>
                        </a:rPr>
                        <a:t> </a:t>
                      </a:r>
                      <a:r>
                        <a:rPr lang="en-GB" sz="1800" b="1" dirty="0">
                          <a:solidFill>
                            <a:srgbClr val="006FC0"/>
                          </a:solidFill>
                          <a:latin typeface="+mn-lt"/>
                          <a:cs typeface="Calibri"/>
                        </a:rPr>
                        <a:t>more</a:t>
                      </a:r>
                      <a:r>
                        <a:rPr lang="en-GB" sz="1800" b="1" spc="-15" dirty="0">
                          <a:solidFill>
                            <a:srgbClr val="006FC0"/>
                          </a:solidFill>
                          <a:latin typeface="+mn-lt"/>
                          <a:cs typeface="Calibri"/>
                        </a:rPr>
                        <a:t> </a:t>
                      </a:r>
                      <a:r>
                        <a:rPr lang="en-GB" sz="1800" b="1" dirty="0">
                          <a:solidFill>
                            <a:srgbClr val="006FC0"/>
                          </a:solidFill>
                          <a:latin typeface="+mn-lt"/>
                          <a:cs typeface="Calibri"/>
                        </a:rPr>
                        <a:t>and</a:t>
                      </a:r>
                      <a:r>
                        <a:rPr lang="en-GB" sz="1800" b="1" spc="-10" dirty="0">
                          <a:solidFill>
                            <a:srgbClr val="006FC0"/>
                          </a:solidFill>
                          <a:latin typeface="+mn-lt"/>
                          <a:cs typeface="Calibri"/>
                        </a:rPr>
                        <a:t> </a:t>
                      </a:r>
                      <a:r>
                        <a:rPr lang="en-GB" sz="1800" b="1" dirty="0">
                          <a:solidFill>
                            <a:srgbClr val="006FC0"/>
                          </a:solidFill>
                          <a:latin typeface="+mn-lt"/>
                          <a:cs typeface="Calibri"/>
                        </a:rPr>
                        <a:t>applies</a:t>
                      </a:r>
                      <a:r>
                        <a:rPr lang="en-GB" sz="1800" b="1" spc="-10" dirty="0">
                          <a:solidFill>
                            <a:srgbClr val="006FC0"/>
                          </a:solidFill>
                          <a:latin typeface="+mn-lt"/>
                          <a:cs typeface="Calibri"/>
                        </a:rPr>
                        <a:t> </a:t>
                      </a:r>
                      <a:r>
                        <a:rPr lang="en-GB" sz="1800" b="1" dirty="0">
                          <a:solidFill>
                            <a:srgbClr val="006FC0"/>
                          </a:solidFill>
                          <a:latin typeface="+mn-lt"/>
                          <a:cs typeface="Calibri"/>
                        </a:rPr>
                        <a:t>subject</a:t>
                      </a:r>
                      <a:r>
                        <a:rPr lang="en-GB" sz="1800" b="1" spc="-20" dirty="0">
                          <a:solidFill>
                            <a:srgbClr val="006FC0"/>
                          </a:solidFill>
                          <a:latin typeface="+mn-lt"/>
                          <a:cs typeface="Calibri"/>
                        </a:rPr>
                        <a:t> </a:t>
                      </a:r>
                      <a:r>
                        <a:rPr lang="en-GB" sz="1800" b="1" dirty="0">
                          <a:solidFill>
                            <a:srgbClr val="006FC0"/>
                          </a:solidFill>
                          <a:latin typeface="+mn-lt"/>
                          <a:cs typeface="Calibri"/>
                        </a:rPr>
                        <a:t>knowledge and</a:t>
                      </a:r>
                      <a:r>
                        <a:rPr lang="en-GB" sz="1800" b="1" spc="-5" dirty="0">
                          <a:solidFill>
                            <a:srgbClr val="006FC0"/>
                          </a:solidFill>
                          <a:latin typeface="+mn-lt"/>
                          <a:cs typeface="Calibri"/>
                        </a:rPr>
                        <a:t> </a:t>
                      </a:r>
                      <a:r>
                        <a:rPr lang="en-GB" sz="1800" b="1" dirty="0">
                          <a:solidFill>
                            <a:srgbClr val="006FC0"/>
                          </a:solidFill>
                          <a:latin typeface="+mn-lt"/>
                          <a:cs typeface="Calibri"/>
                        </a:rPr>
                        <a:t>subject</a:t>
                      </a:r>
                      <a:r>
                        <a:rPr lang="en-GB" sz="1800" b="1" spc="-20" dirty="0">
                          <a:solidFill>
                            <a:srgbClr val="006FC0"/>
                          </a:solidFill>
                          <a:latin typeface="+mn-lt"/>
                          <a:cs typeface="Calibri"/>
                        </a:rPr>
                        <a:t> </a:t>
                      </a:r>
                      <a:r>
                        <a:rPr lang="en-GB" sz="1800" b="1" dirty="0">
                          <a:solidFill>
                            <a:srgbClr val="006FC0"/>
                          </a:solidFill>
                          <a:latin typeface="+mn-lt"/>
                          <a:cs typeface="Calibri"/>
                        </a:rPr>
                        <a:t>specific</a:t>
                      </a:r>
                      <a:r>
                        <a:rPr lang="en-GB" sz="1800" b="1" spc="-30" dirty="0">
                          <a:solidFill>
                            <a:srgbClr val="006FC0"/>
                          </a:solidFill>
                          <a:latin typeface="+mn-lt"/>
                          <a:cs typeface="Calibri"/>
                        </a:rPr>
                        <a:t> </a:t>
                      </a:r>
                      <a:r>
                        <a:rPr lang="en-GB" sz="1800" b="1" dirty="0">
                          <a:solidFill>
                            <a:srgbClr val="006FC0"/>
                          </a:solidFill>
                          <a:latin typeface="+mn-lt"/>
                          <a:cs typeface="Calibri"/>
                        </a:rPr>
                        <a:t>pedagogy</a:t>
                      </a:r>
                      <a:r>
                        <a:rPr lang="en-GB" sz="1800" b="1" spc="10" dirty="0">
                          <a:solidFill>
                            <a:srgbClr val="006FC0"/>
                          </a:solidFill>
                          <a:latin typeface="+mn-lt"/>
                          <a:cs typeface="Calibri"/>
                        </a:rPr>
                        <a:t> </a:t>
                      </a:r>
                      <a:r>
                        <a:rPr lang="en-GB" sz="1800" b="1" dirty="0">
                          <a:solidFill>
                            <a:srgbClr val="006FC0"/>
                          </a:solidFill>
                          <a:latin typeface="+mn-lt"/>
                          <a:cs typeface="Calibri"/>
                        </a:rPr>
                        <a:t>to</a:t>
                      </a:r>
                      <a:r>
                        <a:rPr lang="en-GB" sz="1800" b="1" spc="-10" dirty="0">
                          <a:solidFill>
                            <a:srgbClr val="006FC0"/>
                          </a:solidFill>
                          <a:latin typeface="+mn-lt"/>
                          <a:cs typeface="Calibri"/>
                        </a:rPr>
                        <a:t> </a:t>
                      </a:r>
                      <a:r>
                        <a:rPr lang="en-GB" sz="1800" b="1" dirty="0">
                          <a:solidFill>
                            <a:srgbClr val="006FC0"/>
                          </a:solidFill>
                          <a:latin typeface="+mn-lt"/>
                          <a:cs typeface="Calibri"/>
                        </a:rPr>
                        <a:t>impact</a:t>
                      </a:r>
                      <a:r>
                        <a:rPr lang="en-GB" sz="1800" b="1" spc="-15" dirty="0">
                          <a:solidFill>
                            <a:srgbClr val="006FC0"/>
                          </a:solidFill>
                          <a:latin typeface="+mn-lt"/>
                          <a:cs typeface="Calibri"/>
                        </a:rPr>
                        <a:t> </a:t>
                      </a:r>
                      <a:r>
                        <a:rPr lang="en-GB" sz="1800" b="1" dirty="0">
                          <a:solidFill>
                            <a:srgbClr val="006FC0"/>
                          </a:solidFill>
                          <a:latin typeface="+mn-lt"/>
                          <a:cs typeface="Calibri"/>
                        </a:rPr>
                        <a:t>on</a:t>
                      </a:r>
                      <a:r>
                        <a:rPr lang="en-GB" sz="1800" b="1" spc="10" dirty="0">
                          <a:solidFill>
                            <a:srgbClr val="006FC0"/>
                          </a:solidFill>
                          <a:latin typeface="+mn-lt"/>
                          <a:cs typeface="Calibri"/>
                        </a:rPr>
                        <a:t> </a:t>
                      </a:r>
                      <a:r>
                        <a:rPr lang="en-GB" sz="1800" b="1" spc="-10" dirty="0">
                          <a:solidFill>
                            <a:srgbClr val="006FC0"/>
                          </a:solidFill>
                          <a:latin typeface="+mn-lt"/>
                          <a:cs typeface="Calibri"/>
                        </a:rPr>
                        <a:t>pupils’ progress.</a:t>
                      </a:r>
                      <a:endParaRPr lang="en-GB" sz="1800" dirty="0">
                        <a:latin typeface="+mn-lt"/>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3"/>
                  </a:ext>
                </a:extLst>
              </a:tr>
              <a:tr h="736092">
                <a:tc>
                  <a:txBody>
                    <a:bodyPr/>
                    <a:lstStyle/>
                    <a:p>
                      <a:pPr marL="91440">
                        <a:lnSpc>
                          <a:spcPct val="100000"/>
                        </a:lnSpc>
                        <a:spcBef>
                          <a:spcPts val="245"/>
                        </a:spcBef>
                      </a:pPr>
                      <a:r>
                        <a:rPr sz="1800" b="1" spc="-20" dirty="0">
                          <a:solidFill>
                            <a:srgbClr val="00AF50"/>
                          </a:solidFill>
                          <a:latin typeface="Calibri"/>
                          <a:cs typeface="Calibri"/>
                        </a:rPr>
                        <a:t>D. </a:t>
                      </a:r>
                      <a:r>
                        <a:rPr sz="1800" b="1" dirty="0">
                          <a:solidFill>
                            <a:srgbClr val="00AF50"/>
                          </a:solidFill>
                          <a:latin typeface="Calibri"/>
                          <a:cs typeface="Calibri"/>
                        </a:rPr>
                        <a:t>How</a:t>
                      </a:r>
                      <a:r>
                        <a:rPr sz="1800" b="1" spc="-10" dirty="0">
                          <a:solidFill>
                            <a:srgbClr val="00AF50"/>
                          </a:solidFill>
                          <a:latin typeface="Calibri"/>
                          <a:cs typeface="Calibri"/>
                        </a:rPr>
                        <a:t> </a:t>
                      </a:r>
                      <a:r>
                        <a:rPr sz="1800" b="1" spc="-5" dirty="0">
                          <a:solidFill>
                            <a:srgbClr val="00AF50"/>
                          </a:solidFill>
                          <a:latin typeface="Calibri"/>
                          <a:cs typeface="Calibri"/>
                        </a:rPr>
                        <a:t>trainees</a:t>
                      </a:r>
                      <a:r>
                        <a:rPr sz="1800" b="1" spc="-45" dirty="0">
                          <a:solidFill>
                            <a:srgbClr val="00AF50"/>
                          </a:solidFill>
                          <a:latin typeface="Calibri"/>
                          <a:cs typeface="Calibri"/>
                        </a:rPr>
                        <a:t> </a:t>
                      </a:r>
                      <a:r>
                        <a:rPr sz="1800" b="1" dirty="0">
                          <a:solidFill>
                            <a:srgbClr val="00AF50"/>
                          </a:solidFill>
                          <a:latin typeface="Calibri"/>
                          <a:cs typeface="Calibri"/>
                        </a:rPr>
                        <a:t>plan</a:t>
                      </a:r>
                      <a:r>
                        <a:rPr sz="1800" b="1" spc="-10" dirty="0">
                          <a:solidFill>
                            <a:srgbClr val="00AF50"/>
                          </a:solidFill>
                          <a:latin typeface="Calibri"/>
                          <a:cs typeface="Calibri"/>
                        </a:rPr>
                        <a:t> </a:t>
                      </a:r>
                      <a:r>
                        <a:rPr sz="1800" b="1" dirty="0">
                          <a:solidFill>
                            <a:srgbClr val="00AF50"/>
                          </a:solidFill>
                          <a:latin typeface="Calibri"/>
                          <a:cs typeface="Calibri"/>
                        </a:rPr>
                        <a:t>and</a:t>
                      </a:r>
                      <a:r>
                        <a:rPr sz="1800" b="1" spc="-25" dirty="0">
                          <a:solidFill>
                            <a:srgbClr val="00AF50"/>
                          </a:solidFill>
                          <a:latin typeface="Calibri"/>
                          <a:cs typeface="Calibri"/>
                        </a:rPr>
                        <a:t> </a:t>
                      </a:r>
                      <a:r>
                        <a:rPr sz="1800" b="1" dirty="0">
                          <a:solidFill>
                            <a:srgbClr val="00AF50"/>
                          </a:solidFill>
                          <a:latin typeface="Calibri"/>
                          <a:cs typeface="Calibri"/>
                        </a:rPr>
                        <a:t>assess</a:t>
                      </a:r>
                      <a:r>
                        <a:rPr sz="1800" b="1" spc="-35" dirty="0">
                          <a:solidFill>
                            <a:srgbClr val="00AF50"/>
                          </a:solidFill>
                          <a:latin typeface="Calibri"/>
                          <a:cs typeface="Calibri"/>
                        </a:rPr>
                        <a:t> </a:t>
                      </a:r>
                      <a:r>
                        <a:rPr sz="1800" b="1" dirty="0">
                          <a:solidFill>
                            <a:srgbClr val="00AF50"/>
                          </a:solidFill>
                          <a:latin typeface="Calibri"/>
                          <a:cs typeface="Calibri"/>
                        </a:rPr>
                        <a:t>learning</a:t>
                      </a:r>
                      <a:r>
                        <a:rPr sz="1800" b="1" spc="-15" dirty="0">
                          <a:solidFill>
                            <a:srgbClr val="00AF50"/>
                          </a:solidFill>
                          <a:latin typeface="Calibri"/>
                          <a:cs typeface="Calibri"/>
                        </a:rPr>
                        <a:t> </a:t>
                      </a:r>
                      <a:r>
                        <a:rPr sz="1800" b="1" spc="-10" dirty="0">
                          <a:solidFill>
                            <a:srgbClr val="00AF50"/>
                          </a:solidFill>
                          <a:latin typeface="Calibri"/>
                          <a:cs typeface="Calibri"/>
                        </a:rPr>
                        <a:t>to</a:t>
                      </a:r>
                      <a:r>
                        <a:rPr sz="1800" b="1" spc="-30" dirty="0">
                          <a:solidFill>
                            <a:srgbClr val="00AF50"/>
                          </a:solidFill>
                          <a:latin typeface="Calibri"/>
                          <a:cs typeface="Calibri"/>
                        </a:rPr>
                        <a:t> </a:t>
                      </a:r>
                      <a:r>
                        <a:rPr sz="1800" b="1" spc="-5" dirty="0">
                          <a:solidFill>
                            <a:srgbClr val="00AF50"/>
                          </a:solidFill>
                          <a:latin typeface="Calibri"/>
                          <a:cs typeface="Calibri"/>
                        </a:rPr>
                        <a:t>ensure</a:t>
                      </a:r>
                      <a:r>
                        <a:rPr sz="1800" b="1" spc="-10" dirty="0">
                          <a:solidFill>
                            <a:srgbClr val="00AF50"/>
                          </a:solidFill>
                          <a:latin typeface="Calibri"/>
                          <a:cs typeface="Calibri"/>
                        </a:rPr>
                        <a:t> that</a:t>
                      </a:r>
                      <a:r>
                        <a:rPr sz="1800" b="1" spc="-30" dirty="0">
                          <a:solidFill>
                            <a:srgbClr val="00AF50"/>
                          </a:solidFill>
                          <a:latin typeface="Calibri"/>
                          <a:cs typeface="Calibri"/>
                        </a:rPr>
                        <a:t> </a:t>
                      </a:r>
                      <a:r>
                        <a:rPr sz="1800" b="1" dirty="0">
                          <a:solidFill>
                            <a:srgbClr val="00AF50"/>
                          </a:solidFill>
                          <a:latin typeface="Calibri"/>
                          <a:cs typeface="Calibri"/>
                        </a:rPr>
                        <a:t>all</a:t>
                      </a:r>
                      <a:r>
                        <a:rPr sz="1800" b="1" spc="-10" dirty="0">
                          <a:solidFill>
                            <a:srgbClr val="00AF50"/>
                          </a:solidFill>
                          <a:latin typeface="Calibri"/>
                          <a:cs typeface="Calibri"/>
                        </a:rPr>
                        <a:t> </a:t>
                      </a:r>
                      <a:r>
                        <a:rPr sz="1800" b="1" dirty="0">
                          <a:solidFill>
                            <a:srgbClr val="00AF50"/>
                          </a:solidFill>
                          <a:latin typeface="Calibri"/>
                          <a:cs typeface="Calibri"/>
                        </a:rPr>
                        <a:t>pupils</a:t>
                      </a:r>
                      <a:r>
                        <a:rPr sz="1800" b="1" spc="-45" dirty="0">
                          <a:solidFill>
                            <a:srgbClr val="00AF50"/>
                          </a:solidFill>
                          <a:latin typeface="Calibri"/>
                          <a:cs typeface="Calibri"/>
                        </a:rPr>
                        <a:t> </a:t>
                      </a:r>
                      <a:r>
                        <a:rPr sz="1800" b="1" spc="-15" dirty="0">
                          <a:solidFill>
                            <a:srgbClr val="00AF50"/>
                          </a:solidFill>
                          <a:latin typeface="Calibri"/>
                          <a:cs typeface="Calibri"/>
                        </a:rPr>
                        <a:t>make</a:t>
                      </a:r>
                      <a:r>
                        <a:rPr sz="1800" b="1" spc="-10" dirty="0">
                          <a:solidFill>
                            <a:srgbClr val="00AF50"/>
                          </a:solidFill>
                          <a:latin typeface="Calibri"/>
                          <a:cs typeface="Calibri"/>
                        </a:rPr>
                        <a:t> progress.</a:t>
                      </a:r>
                      <a:endParaRPr sz="1800">
                        <a:latin typeface="Calibri"/>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4"/>
                  </a:ext>
                </a:extLst>
              </a:tr>
              <a:tr h="823379">
                <a:tc>
                  <a:txBody>
                    <a:bodyPr/>
                    <a:lstStyle/>
                    <a:p>
                      <a:pPr marL="68580" marR="95885">
                        <a:lnSpc>
                          <a:spcPct val="100000"/>
                        </a:lnSpc>
                        <a:spcBef>
                          <a:spcPts val="200"/>
                        </a:spcBef>
                      </a:pPr>
                      <a:r>
                        <a:rPr lang="en-GB" sz="1800" b="1" dirty="0">
                          <a:solidFill>
                            <a:srgbClr val="843B0C"/>
                          </a:solidFill>
                          <a:latin typeface="+mn-lt"/>
                          <a:cs typeface="Calibri"/>
                        </a:rPr>
                        <a:t>E.</a:t>
                      </a:r>
                      <a:r>
                        <a:rPr lang="en-GB" sz="1800" b="1" spc="-20" dirty="0">
                          <a:solidFill>
                            <a:srgbClr val="843B0C"/>
                          </a:solidFill>
                          <a:latin typeface="+mn-lt"/>
                          <a:cs typeface="Calibri"/>
                        </a:rPr>
                        <a:t> </a:t>
                      </a:r>
                      <a:r>
                        <a:rPr lang="en-GB" sz="1800" b="1" spc="-10" dirty="0">
                          <a:solidFill>
                            <a:srgbClr val="843B0C"/>
                          </a:solidFill>
                          <a:latin typeface="+mn-lt"/>
                          <a:cs typeface="Calibri"/>
                        </a:rPr>
                        <a:t>Associate</a:t>
                      </a:r>
                      <a:r>
                        <a:rPr lang="en-GB" sz="1800" b="1" spc="-50" dirty="0">
                          <a:solidFill>
                            <a:srgbClr val="843B0C"/>
                          </a:solidFill>
                          <a:latin typeface="+mn-lt"/>
                          <a:cs typeface="Calibri"/>
                        </a:rPr>
                        <a:t> </a:t>
                      </a:r>
                      <a:r>
                        <a:rPr lang="en-GB" sz="1800" b="1" spc="-10" dirty="0">
                          <a:solidFill>
                            <a:srgbClr val="843B0C"/>
                          </a:solidFill>
                          <a:latin typeface="+mn-lt"/>
                          <a:cs typeface="Calibri"/>
                        </a:rPr>
                        <a:t>Teacher</a:t>
                      </a:r>
                      <a:r>
                        <a:rPr lang="en-GB" sz="1800" b="1" spc="-5" dirty="0">
                          <a:solidFill>
                            <a:srgbClr val="843B0C"/>
                          </a:solidFill>
                          <a:latin typeface="+mn-lt"/>
                          <a:cs typeface="Calibri"/>
                        </a:rPr>
                        <a:t> </a:t>
                      </a:r>
                      <a:r>
                        <a:rPr lang="en-GB" sz="1800" b="1" dirty="0">
                          <a:solidFill>
                            <a:srgbClr val="843B0C"/>
                          </a:solidFill>
                          <a:latin typeface="+mn-lt"/>
                          <a:cs typeface="Calibri"/>
                        </a:rPr>
                        <a:t>implements</a:t>
                      </a:r>
                      <a:r>
                        <a:rPr lang="en-GB" sz="1800" b="1" spc="-5" dirty="0">
                          <a:solidFill>
                            <a:srgbClr val="843B0C"/>
                          </a:solidFill>
                          <a:latin typeface="+mn-lt"/>
                          <a:cs typeface="Calibri"/>
                        </a:rPr>
                        <a:t> </a:t>
                      </a:r>
                      <a:r>
                        <a:rPr lang="en-GB" sz="1800" b="1" spc="-10" dirty="0">
                          <a:solidFill>
                            <a:srgbClr val="843B0C"/>
                          </a:solidFill>
                          <a:latin typeface="+mn-lt"/>
                          <a:cs typeface="Calibri"/>
                        </a:rPr>
                        <a:t>effective</a:t>
                      </a:r>
                      <a:r>
                        <a:rPr lang="en-GB" sz="1800" b="1" spc="-35" dirty="0">
                          <a:solidFill>
                            <a:srgbClr val="843B0C"/>
                          </a:solidFill>
                          <a:latin typeface="+mn-lt"/>
                          <a:cs typeface="Calibri"/>
                        </a:rPr>
                        <a:t> </a:t>
                      </a:r>
                      <a:r>
                        <a:rPr lang="en-GB" sz="1800" b="1" dirty="0">
                          <a:solidFill>
                            <a:srgbClr val="843B0C"/>
                          </a:solidFill>
                          <a:latin typeface="+mn-lt"/>
                          <a:cs typeface="Calibri"/>
                        </a:rPr>
                        <a:t>adaptive</a:t>
                      </a:r>
                      <a:r>
                        <a:rPr lang="en-GB" sz="1800" b="1" spc="-25" dirty="0">
                          <a:solidFill>
                            <a:srgbClr val="843B0C"/>
                          </a:solidFill>
                          <a:latin typeface="+mn-lt"/>
                          <a:cs typeface="Calibri"/>
                        </a:rPr>
                        <a:t> </a:t>
                      </a:r>
                      <a:r>
                        <a:rPr lang="en-GB" sz="1800" b="1" dirty="0">
                          <a:solidFill>
                            <a:srgbClr val="843B0C"/>
                          </a:solidFill>
                          <a:latin typeface="+mn-lt"/>
                          <a:cs typeface="Calibri"/>
                        </a:rPr>
                        <a:t>teaching</a:t>
                      </a:r>
                      <a:r>
                        <a:rPr lang="en-GB" sz="1800" b="1" spc="-15" dirty="0">
                          <a:solidFill>
                            <a:srgbClr val="843B0C"/>
                          </a:solidFill>
                          <a:latin typeface="+mn-lt"/>
                          <a:cs typeface="Calibri"/>
                        </a:rPr>
                        <a:t> </a:t>
                      </a:r>
                      <a:r>
                        <a:rPr lang="en-GB" sz="1800" b="1" dirty="0">
                          <a:solidFill>
                            <a:srgbClr val="843B0C"/>
                          </a:solidFill>
                          <a:latin typeface="+mn-lt"/>
                          <a:cs typeface="Calibri"/>
                        </a:rPr>
                        <a:t>approaches</a:t>
                      </a:r>
                      <a:r>
                        <a:rPr lang="en-GB" sz="1800" b="1" spc="-25" dirty="0">
                          <a:solidFill>
                            <a:srgbClr val="843B0C"/>
                          </a:solidFill>
                          <a:latin typeface="+mn-lt"/>
                          <a:cs typeface="Calibri"/>
                        </a:rPr>
                        <a:t> </a:t>
                      </a:r>
                      <a:r>
                        <a:rPr lang="en-GB" sz="1800" b="1" dirty="0">
                          <a:solidFill>
                            <a:srgbClr val="843B0C"/>
                          </a:solidFill>
                          <a:latin typeface="+mn-lt"/>
                          <a:cs typeface="Calibri"/>
                        </a:rPr>
                        <a:t>to</a:t>
                      </a:r>
                      <a:r>
                        <a:rPr lang="en-GB" sz="1800" b="1" spc="-15" dirty="0">
                          <a:solidFill>
                            <a:srgbClr val="843B0C"/>
                          </a:solidFill>
                          <a:latin typeface="+mn-lt"/>
                          <a:cs typeface="Calibri"/>
                        </a:rPr>
                        <a:t> </a:t>
                      </a:r>
                      <a:r>
                        <a:rPr lang="en-GB" sz="1800" b="1" dirty="0">
                          <a:solidFill>
                            <a:srgbClr val="843B0C"/>
                          </a:solidFill>
                          <a:latin typeface="+mn-lt"/>
                          <a:cs typeface="Calibri"/>
                        </a:rPr>
                        <a:t>meet</a:t>
                      </a:r>
                      <a:r>
                        <a:rPr lang="en-GB" sz="1800" b="1" spc="-5" dirty="0">
                          <a:solidFill>
                            <a:srgbClr val="843B0C"/>
                          </a:solidFill>
                          <a:latin typeface="+mn-lt"/>
                          <a:cs typeface="Calibri"/>
                        </a:rPr>
                        <a:t> </a:t>
                      </a:r>
                      <a:r>
                        <a:rPr lang="en-GB" sz="1800" b="1" dirty="0">
                          <a:solidFill>
                            <a:srgbClr val="843B0C"/>
                          </a:solidFill>
                          <a:latin typeface="+mn-lt"/>
                          <a:cs typeface="Calibri"/>
                        </a:rPr>
                        <a:t>all</a:t>
                      </a:r>
                      <a:r>
                        <a:rPr lang="en-GB" sz="1800" b="1" spc="-5" dirty="0">
                          <a:solidFill>
                            <a:srgbClr val="843B0C"/>
                          </a:solidFill>
                          <a:latin typeface="+mn-lt"/>
                          <a:cs typeface="Calibri"/>
                        </a:rPr>
                        <a:t> </a:t>
                      </a:r>
                      <a:r>
                        <a:rPr lang="en-GB" sz="1800" b="1" dirty="0">
                          <a:solidFill>
                            <a:srgbClr val="843B0C"/>
                          </a:solidFill>
                          <a:latin typeface="+mn-lt"/>
                          <a:cs typeface="Calibri"/>
                        </a:rPr>
                        <a:t>learners’</a:t>
                      </a:r>
                      <a:r>
                        <a:rPr lang="en-GB" sz="1800" b="1" spc="-30" dirty="0">
                          <a:solidFill>
                            <a:srgbClr val="843B0C"/>
                          </a:solidFill>
                          <a:latin typeface="+mn-lt"/>
                          <a:cs typeface="Calibri"/>
                        </a:rPr>
                        <a:t> </a:t>
                      </a:r>
                      <a:r>
                        <a:rPr lang="en-GB" sz="1800" b="1" dirty="0">
                          <a:solidFill>
                            <a:srgbClr val="843B0C"/>
                          </a:solidFill>
                          <a:latin typeface="+mn-lt"/>
                          <a:cs typeface="Calibri"/>
                        </a:rPr>
                        <a:t>needs,</a:t>
                      </a:r>
                      <a:r>
                        <a:rPr lang="en-GB" sz="1800" b="1" spc="-10" dirty="0">
                          <a:solidFill>
                            <a:srgbClr val="843B0C"/>
                          </a:solidFill>
                          <a:latin typeface="+mn-lt"/>
                          <a:cs typeface="Calibri"/>
                        </a:rPr>
                        <a:t> </a:t>
                      </a:r>
                      <a:r>
                        <a:rPr lang="en-GB" sz="1800" b="1" dirty="0">
                          <a:solidFill>
                            <a:srgbClr val="843B0C"/>
                          </a:solidFill>
                          <a:latin typeface="+mn-lt"/>
                          <a:cs typeface="Calibri"/>
                        </a:rPr>
                        <a:t>including SEND</a:t>
                      </a:r>
                      <a:r>
                        <a:rPr lang="en-GB" sz="1800" b="1" spc="-10" dirty="0">
                          <a:solidFill>
                            <a:srgbClr val="843B0C"/>
                          </a:solidFill>
                          <a:latin typeface="+mn-lt"/>
                          <a:cs typeface="Calibri"/>
                        </a:rPr>
                        <a:t> </a:t>
                      </a:r>
                      <a:r>
                        <a:rPr lang="en-GB" sz="1800" b="1" dirty="0">
                          <a:solidFill>
                            <a:srgbClr val="843B0C"/>
                          </a:solidFill>
                          <a:latin typeface="+mn-lt"/>
                          <a:cs typeface="Calibri"/>
                        </a:rPr>
                        <a:t>(Special</a:t>
                      </a:r>
                      <a:r>
                        <a:rPr lang="en-GB" sz="1800" b="1" spc="-5" dirty="0">
                          <a:solidFill>
                            <a:srgbClr val="843B0C"/>
                          </a:solidFill>
                          <a:latin typeface="+mn-lt"/>
                          <a:cs typeface="Calibri"/>
                        </a:rPr>
                        <a:t> </a:t>
                      </a:r>
                      <a:r>
                        <a:rPr lang="en-GB" sz="1800" b="1" spc="-10" dirty="0">
                          <a:solidFill>
                            <a:srgbClr val="843B0C"/>
                          </a:solidFill>
                          <a:latin typeface="+mn-lt"/>
                          <a:cs typeface="Calibri"/>
                        </a:rPr>
                        <a:t>Educational </a:t>
                      </a:r>
                      <a:r>
                        <a:rPr lang="en-GB" sz="1800" b="1" dirty="0">
                          <a:solidFill>
                            <a:srgbClr val="843B0C"/>
                          </a:solidFill>
                          <a:latin typeface="+mn-lt"/>
                          <a:cs typeface="Calibri"/>
                        </a:rPr>
                        <a:t>Needs</a:t>
                      </a:r>
                      <a:r>
                        <a:rPr lang="en-GB" sz="1800" b="1" spc="-30" dirty="0">
                          <a:solidFill>
                            <a:srgbClr val="843B0C"/>
                          </a:solidFill>
                          <a:latin typeface="+mn-lt"/>
                          <a:cs typeface="Calibri"/>
                        </a:rPr>
                        <a:t> </a:t>
                      </a:r>
                      <a:r>
                        <a:rPr lang="en-GB" sz="1800" b="1" dirty="0">
                          <a:solidFill>
                            <a:srgbClr val="843B0C"/>
                          </a:solidFill>
                          <a:latin typeface="+mn-lt"/>
                          <a:cs typeface="Calibri"/>
                        </a:rPr>
                        <a:t>and</a:t>
                      </a:r>
                      <a:r>
                        <a:rPr lang="en-GB" sz="1800" b="1" spc="-5" dirty="0">
                          <a:solidFill>
                            <a:srgbClr val="843B0C"/>
                          </a:solidFill>
                          <a:latin typeface="+mn-lt"/>
                          <a:cs typeface="Calibri"/>
                        </a:rPr>
                        <a:t> </a:t>
                      </a:r>
                      <a:r>
                        <a:rPr lang="en-GB" sz="1800" b="1" dirty="0">
                          <a:solidFill>
                            <a:srgbClr val="843B0C"/>
                          </a:solidFill>
                          <a:latin typeface="+mn-lt"/>
                          <a:cs typeface="Calibri"/>
                        </a:rPr>
                        <a:t>Disability)</a:t>
                      </a:r>
                      <a:r>
                        <a:rPr lang="en-GB" sz="1800" b="1" spc="-5" dirty="0">
                          <a:solidFill>
                            <a:srgbClr val="843B0C"/>
                          </a:solidFill>
                          <a:latin typeface="+mn-lt"/>
                          <a:cs typeface="Calibri"/>
                        </a:rPr>
                        <a:t> </a:t>
                      </a:r>
                      <a:r>
                        <a:rPr lang="en-GB" sz="1800" b="1" dirty="0">
                          <a:solidFill>
                            <a:srgbClr val="843B0C"/>
                          </a:solidFill>
                          <a:latin typeface="+mn-lt"/>
                          <a:cs typeface="Calibri"/>
                        </a:rPr>
                        <a:t>and</a:t>
                      </a:r>
                      <a:r>
                        <a:rPr lang="en-GB" sz="1800" b="1" spc="-5" dirty="0">
                          <a:solidFill>
                            <a:srgbClr val="843B0C"/>
                          </a:solidFill>
                          <a:latin typeface="+mn-lt"/>
                          <a:cs typeface="Calibri"/>
                        </a:rPr>
                        <a:t> </a:t>
                      </a:r>
                      <a:r>
                        <a:rPr lang="en-GB" sz="1800" b="1" dirty="0">
                          <a:solidFill>
                            <a:srgbClr val="843B0C"/>
                          </a:solidFill>
                          <a:latin typeface="+mn-lt"/>
                          <a:cs typeface="Calibri"/>
                        </a:rPr>
                        <a:t>EAL</a:t>
                      </a:r>
                      <a:r>
                        <a:rPr lang="en-GB" sz="1800" b="1" spc="-10" dirty="0">
                          <a:solidFill>
                            <a:srgbClr val="843B0C"/>
                          </a:solidFill>
                          <a:latin typeface="+mn-lt"/>
                          <a:cs typeface="Calibri"/>
                        </a:rPr>
                        <a:t> </a:t>
                      </a:r>
                      <a:r>
                        <a:rPr lang="en-GB" sz="1800" b="1" dirty="0">
                          <a:solidFill>
                            <a:srgbClr val="843B0C"/>
                          </a:solidFill>
                          <a:latin typeface="+mn-lt"/>
                          <a:cs typeface="Calibri"/>
                        </a:rPr>
                        <a:t>(English</a:t>
                      </a:r>
                      <a:r>
                        <a:rPr lang="en-GB" sz="1800" b="1" spc="5" dirty="0">
                          <a:solidFill>
                            <a:srgbClr val="843B0C"/>
                          </a:solidFill>
                          <a:latin typeface="+mn-lt"/>
                          <a:cs typeface="Calibri"/>
                        </a:rPr>
                        <a:t> </a:t>
                      </a:r>
                      <a:r>
                        <a:rPr lang="en-GB" sz="1800" b="1" dirty="0">
                          <a:solidFill>
                            <a:srgbClr val="843B0C"/>
                          </a:solidFill>
                          <a:latin typeface="+mn-lt"/>
                          <a:cs typeface="Calibri"/>
                        </a:rPr>
                        <a:t>as</a:t>
                      </a:r>
                      <a:r>
                        <a:rPr lang="en-GB" sz="1800" b="1" spc="-5" dirty="0">
                          <a:solidFill>
                            <a:srgbClr val="843B0C"/>
                          </a:solidFill>
                          <a:latin typeface="+mn-lt"/>
                          <a:cs typeface="Calibri"/>
                        </a:rPr>
                        <a:t> </a:t>
                      </a:r>
                      <a:r>
                        <a:rPr lang="en-GB" sz="1800" b="1" dirty="0">
                          <a:solidFill>
                            <a:srgbClr val="843B0C"/>
                          </a:solidFill>
                          <a:latin typeface="+mn-lt"/>
                          <a:cs typeface="Calibri"/>
                        </a:rPr>
                        <a:t>an</a:t>
                      </a:r>
                      <a:r>
                        <a:rPr lang="en-GB" sz="1800" b="1" spc="-5" dirty="0">
                          <a:solidFill>
                            <a:srgbClr val="843B0C"/>
                          </a:solidFill>
                          <a:latin typeface="+mn-lt"/>
                          <a:cs typeface="Calibri"/>
                        </a:rPr>
                        <a:t> </a:t>
                      </a:r>
                      <a:r>
                        <a:rPr lang="en-GB" sz="1800" b="1" dirty="0">
                          <a:solidFill>
                            <a:srgbClr val="843B0C"/>
                          </a:solidFill>
                          <a:latin typeface="+mn-lt"/>
                          <a:cs typeface="Calibri"/>
                        </a:rPr>
                        <a:t>Additional</a:t>
                      </a:r>
                      <a:r>
                        <a:rPr lang="en-GB" sz="1800" b="1" spc="-15" dirty="0">
                          <a:solidFill>
                            <a:srgbClr val="843B0C"/>
                          </a:solidFill>
                          <a:latin typeface="+mn-lt"/>
                          <a:cs typeface="Calibri"/>
                        </a:rPr>
                        <a:t> </a:t>
                      </a:r>
                      <a:r>
                        <a:rPr lang="en-GB" sz="1800" b="1" dirty="0">
                          <a:solidFill>
                            <a:srgbClr val="843B0C"/>
                          </a:solidFill>
                          <a:latin typeface="+mn-lt"/>
                          <a:cs typeface="Calibri"/>
                        </a:rPr>
                        <a:t>Language</a:t>
                      </a:r>
                      <a:r>
                        <a:rPr lang="en-GB" sz="1800" b="1" spc="30" dirty="0">
                          <a:solidFill>
                            <a:srgbClr val="843B0C"/>
                          </a:solidFill>
                          <a:latin typeface="+mn-lt"/>
                          <a:cs typeface="Calibri"/>
                        </a:rPr>
                        <a:t> </a:t>
                      </a:r>
                      <a:r>
                        <a:rPr lang="en-GB" sz="1800" b="1" spc="-10" dirty="0">
                          <a:solidFill>
                            <a:srgbClr val="843B0C"/>
                          </a:solidFill>
                          <a:latin typeface="+mn-lt"/>
                          <a:cs typeface="Calibri"/>
                        </a:rPr>
                        <a:t>learners).</a:t>
                      </a:r>
                      <a:endParaRPr lang="en-GB" sz="1800" dirty="0">
                        <a:latin typeface="+mn-lt"/>
                        <a:cs typeface="Calibri"/>
                      </a:endParaRPr>
                    </a:p>
                  </a:txBody>
                  <a:tcPr marL="0" marR="0" marT="31115"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D2DEEE"/>
                    </a:solidFill>
                  </a:tcPr>
                </a:tc>
                <a:extLst>
                  <a:ext uri="{0D108BD9-81ED-4DB2-BD59-A6C34878D82A}">
                    <a16:rowId xmlns:a16="http://schemas.microsoft.com/office/drawing/2014/main" val="10005"/>
                  </a:ext>
                </a:extLst>
              </a:tr>
              <a:tr h="823379">
                <a:tc>
                  <a:txBody>
                    <a:bodyPr/>
                    <a:lstStyle/>
                    <a:p>
                      <a:pPr marL="91440" marR="215265">
                        <a:lnSpc>
                          <a:spcPct val="100000"/>
                        </a:lnSpc>
                        <a:spcBef>
                          <a:spcPts val="250"/>
                        </a:spcBef>
                      </a:pPr>
                      <a:r>
                        <a:rPr sz="1800" b="1" spc="-75" dirty="0">
                          <a:solidFill>
                            <a:srgbClr val="1F4E79"/>
                          </a:solidFill>
                          <a:latin typeface="Calibri"/>
                          <a:cs typeface="Calibri"/>
                        </a:rPr>
                        <a:t>F. </a:t>
                      </a:r>
                      <a:r>
                        <a:rPr sz="1800" b="1" dirty="0">
                          <a:solidFill>
                            <a:srgbClr val="1F4E79"/>
                          </a:solidFill>
                          <a:latin typeface="Calibri"/>
                          <a:cs typeface="Calibri"/>
                        </a:rPr>
                        <a:t>How </a:t>
                      </a:r>
                      <a:r>
                        <a:rPr sz="1800" b="1" spc="-5" dirty="0">
                          <a:solidFill>
                            <a:srgbClr val="1F4E79"/>
                          </a:solidFill>
                          <a:latin typeface="Calibri"/>
                          <a:cs typeface="Calibri"/>
                        </a:rPr>
                        <a:t>trainees </a:t>
                      </a:r>
                      <a:r>
                        <a:rPr sz="1800" b="1" spc="-15" dirty="0">
                          <a:solidFill>
                            <a:srgbClr val="1F4E79"/>
                          </a:solidFill>
                          <a:latin typeface="Calibri"/>
                          <a:cs typeface="Calibri"/>
                        </a:rPr>
                        <a:t>have </a:t>
                      </a:r>
                      <a:r>
                        <a:rPr sz="1800" b="1" spc="-10" dirty="0">
                          <a:solidFill>
                            <a:srgbClr val="1F4E79"/>
                          </a:solidFill>
                          <a:latin typeface="Calibri"/>
                          <a:cs typeface="Calibri"/>
                        </a:rPr>
                        <a:t>developed professional behaviours </a:t>
                      </a:r>
                      <a:r>
                        <a:rPr sz="1800" b="1" dirty="0">
                          <a:solidFill>
                            <a:srgbClr val="1F4E79"/>
                          </a:solidFill>
                          <a:latin typeface="Calibri"/>
                          <a:cs typeface="Calibri"/>
                        </a:rPr>
                        <a:t>and </a:t>
                      </a:r>
                      <a:r>
                        <a:rPr sz="1800" b="1" spc="-5" dirty="0">
                          <a:solidFill>
                            <a:srgbClr val="1F4E79"/>
                          </a:solidFill>
                          <a:latin typeface="Calibri"/>
                          <a:cs typeface="Calibri"/>
                        </a:rPr>
                        <a:t>contribute </a:t>
                      </a:r>
                      <a:r>
                        <a:rPr sz="1800" b="1" spc="-10" dirty="0">
                          <a:solidFill>
                            <a:srgbClr val="1F4E79"/>
                          </a:solidFill>
                          <a:latin typeface="Calibri"/>
                          <a:cs typeface="Calibri"/>
                        </a:rPr>
                        <a:t>effectively to </a:t>
                      </a:r>
                      <a:r>
                        <a:rPr sz="1800" b="1" dirty="0">
                          <a:solidFill>
                            <a:srgbClr val="1F4E79"/>
                          </a:solidFill>
                          <a:latin typeface="Calibri"/>
                          <a:cs typeface="Calibri"/>
                        </a:rPr>
                        <a:t>the </a:t>
                      </a:r>
                      <a:r>
                        <a:rPr sz="1800" b="1" spc="-395" dirty="0">
                          <a:solidFill>
                            <a:srgbClr val="1F4E79"/>
                          </a:solidFill>
                          <a:latin typeface="Calibri"/>
                          <a:cs typeface="Calibri"/>
                        </a:rPr>
                        <a:t> </a:t>
                      </a:r>
                      <a:r>
                        <a:rPr sz="1800" b="1" spc="-5" dirty="0">
                          <a:solidFill>
                            <a:srgbClr val="1F4E79"/>
                          </a:solidFill>
                          <a:latin typeface="Calibri"/>
                          <a:cs typeface="Calibri"/>
                        </a:rPr>
                        <a:t>wider</a:t>
                      </a:r>
                      <a:r>
                        <a:rPr sz="1800" b="1" spc="-35" dirty="0">
                          <a:solidFill>
                            <a:srgbClr val="1F4E79"/>
                          </a:solidFill>
                          <a:latin typeface="Calibri"/>
                          <a:cs typeface="Calibri"/>
                        </a:rPr>
                        <a:t> </a:t>
                      </a:r>
                      <a:r>
                        <a:rPr sz="1800" b="1" spc="-10" dirty="0">
                          <a:solidFill>
                            <a:srgbClr val="1F4E79"/>
                          </a:solidFill>
                          <a:latin typeface="Calibri"/>
                          <a:cs typeface="Calibri"/>
                        </a:rPr>
                        <a:t>life </a:t>
                      </a:r>
                      <a:r>
                        <a:rPr sz="1800" b="1" dirty="0">
                          <a:solidFill>
                            <a:srgbClr val="1F4E79"/>
                          </a:solidFill>
                          <a:latin typeface="Calibri"/>
                          <a:cs typeface="Calibri"/>
                        </a:rPr>
                        <a:t>of</a:t>
                      </a:r>
                      <a:r>
                        <a:rPr sz="1800" b="1" spc="10" dirty="0">
                          <a:solidFill>
                            <a:srgbClr val="1F4E79"/>
                          </a:solidFill>
                          <a:latin typeface="Calibri"/>
                          <a:cs typeface="Calibri"/>
                        </a:rPr>
                        <a:t> </a:t>
                      </a:r>
                      <a:r>
                        <a:rPr sz="1800" b="1" dirty="0">
                          <a:solidFill>
                            <a:srgbClr val="1F4E79"/>
                          </a:solidFill>
                          <a:latin typeface="Calibri"/>
                          <a:cs typeface="Calibri"/>
                        </a:rPr>
                        <a:t>the</a:t>
                      </a:r>
                      <a:r>
                        <a:rPr sz="1800" b="1" spc="-15" dirty="0">
                          <a:solidFill>
                            <a:srgbClr val="1F4E79"/>
                          </a:solidFill>
                          <a:latin typeface="Calibri"/>
                          <a:cs typeface="Calibri"/>
                        </a:rPr>
                        <a:t> </a:t>
                      </a:r>
                      <a:r>
                        <a:rPr sz="1800" b="1" spc="-5" dirty="0">
                          <a:solidFill>
                            <a:srgbClr val="1F4E79"/>
                          </a:solidFill>
                          <a:latin typeface="Calibri"/>
                          <a:cs typeface="Calibri"/>
                        </a:rPr>
                        <a:t>school.</a:t>
                      </a:r>
                      <a:endParaRPr sz="1800" dirty="0">
                        <a:latin typeface="Calibri"/>
                        <a:cs typeface="Calibri"/>
                      </a:endParaRPr>
                    </a:p>
                  </a:txBody>
                  <a:tcPr marL="0" marR="0" marT="31750" marB="0">
                    <a:lnL w="12700">
                      <a:solidFill>
                        <a:srgbClr val="FFFFFF"/>
                      </a:solidFill>
                      <a:prstDash val="solid"/>
                    </a:lnL>
                    <a:lnR w="12700">
                      <a:solidFill>
                        <a:srgbClr val="FFFFFF"/>
                      </a:solidFill>
                      <a:prstDash val="solid"/>
                    </a:lnR>
                    <a:lnT w="12700">
                      <a:solidFill>
                        <a:srgbClr val="FFFFFF"/>
                      </a:solidFill>
                      <a:prstDash val="solid"/>
                    </a:lnT>
                    <a:lnB w="12700">
                      <a:solidFill>
                        <a:srgbClr val="FFFFFF"/>
                      </a:solidFill>
                      <a:prstDash val="solid"/>
                    </a:lnB>
                    <a:solidFill>
                      <a:srgbClr val="EAEEF7"/>
                    </a:solidFill>
                  </a:tcPr>
                </a:tc>
                <a:extLst>
                  <a:ext uri="{0D108BD9-81ED-4DB2-BD59-A6C34878D82A}">
                    <a16:rowId xmlns:a16="http://schemas.microsoft.com/office/drawing/2014/main" val="10006"/>
                  </a:ext>
                </a:extLst>
              </a:tr>
            </a:tbl>
          </a:graphicData>
        </a:graphic>
      </p:graphicFrame>
    </p:spTree>
    <p:extLst>
      <p:ext uri="{BB962C8B-B14F-4D97-AF65-F5344CB8AC3E}">
        <p14:creationId xmlns:p14="http://schemas.microsoft.com/office/powerpoint/2010/main" val="1044802377"/>
      </p:ext>
    </p:extLst>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F0AE1329-8716-00F8-4C53-D82B614D2757}"/>
              </a:ext>
            </a:extLst>
          </p:cNvPr>
          <p:cNvSpPr>
            <a:spLocks noGrp="1"/>
          </p:cNvSpPr>
          <p:nvPr>
            <p:ph type="title"/>
          </p:nvPr>
        </p:nvSpPr>
        <p:spPr>
          <a:xfrm>
            <a:off x="1405775" y="68138"/>
            <a:ext cx="6332450" cy="677108"/>
          </a:xfrm>
        </p:spPr>
        <p:txBody>
          <a:bodyPr>
            <a:normAutofit fontScale="90000"/>
          </a:bodyPr>
          <a:lstStyle/>
          <a:p>
            <a:r>
              <a:rPr lang="en-GB" dirty="0"/>
              <a:t>Focus on Target Setting </a:t>
            </a:r>
          </a:p>
        </p:txBody>
      </p:sp>
      <p:sp>
        <p:nvSpPr>
          <p:cNvPr id="6" name="TextBox 5">
            <a:extLst>
              <a:ext uri="{FF2B5EF4-FFF2-40B4-BE49-F238E27FC236}">
                <a16:creationId xmlns:a16="http://schemas.microsoft.com/office/drawing/2014/main" id="{4F37433B-F961-0B3F-E015-F89BA5E6CBA5}"/>
              </a:ext>
            </a:extLst>
          </p:cNvPr>
          <p:cNvSpPr txBox="1"/>
          <p:nvPr/>
        </p:nvSpPr>
        <p:spPr>
          <a:xfrm>
            <a:off x="349331" y="860655"/>
            <a:ext cx="8448440" cy="4967514"/>
          </a:xfrm>
          <a:prstGeom prst="rect">
            <a:avLst/>
          </a:prstGeom>
          <a:noFill/>
        </p:spPr>
        <p:txBody>
          <a:bodyPr wrap="square">
            <a:spAutoFit/>
          </a:bodyPr>
          <a:lstStyle/>
          <a:p>
            <a:pPr>
              <a:lnSpc>
                <a:spcPct val="115000"/>
              </a:lnSpc>
            </a:pPr>
            <a:r>
              <a:rPr lang="en-GB" sz="1800" b="1" dirty="0">
                <a:effectLst/>
                <a:latin typeface="Calibri" panose="020F0502020204030204" pitchFamily="34" charset="0"/>
                <a:ea typeface="Times New Roman" panose="02020603050405020304" pitchFamily="18" charset="0"/>
              </a:rPr>
              <a:t>Target Setting: </a:t>
            </a:r>
            <a:r>
              <a:rPr lang="en-GB" sz="1800" dirty="0">
                <a:effectLst/>
                <a:latin typeface="Calibri" panose="020F0502020204030204" pitchFamily="34" charset="0"/>
                <a:ea typeface="Arial" panose="020B0604020202020204" pitchFamily="34" charset="0"/>
              </a:rPr>
              <a:t>At least one subject specific target should be set following an observation. This should include </a:t>
            </a:r>
            <a:r>
              <a:rPr lang="en-GB" sz="1800" b="1" kern="1200" dirty="0">
                <a:solidFill>
                  <a:srgbClr val="00B050"/>
                </a:solidFill>
                <a:effectLst/>
                <a:latin typeface="Calibri" panose="020F0502020204030204" pitchFamily="34" charset="0"/>
                <a:ea typeface="+mn-ea"/>
              </a:rPr>
              <a:t>what</a:t>
            </a:r>
            <a:r>
              <a:rPr lang="en-GB" sz="1800" kern="1200" dirty="0">
                <a:solidFill>
                  <a:srgbClr val="00B050"/>
                </a:solidFill>
                <a:effectLst/>
                <a:latin typeface="Calibri" panose="020F0502020204030204" pitchFamily="34" charset="0"/>
                <a:ea typeface="+mn-ea"/>
              </a:rPr>
              <a:t> is the next step (to support Associate Teacher progress)</a:t>
            </a:r>
            <a:r>
              <a:rPr lang="en-GB" sz="1800" dirty="0">
                <a:effectLst/>
                <a:latin typeface="Calibri" panose="020F0502020204030204" pitchFamily="34" charset="0"/>
                <a:ea typeface="Arial" panose="020B0604020202020204" pitchFamily="34" charset="0"/>
              </a:rPr>
              <a:t> </a:t>
            </a:r>
            <a:r>
              <a:rPr lang="en-GB" sz="1800" b="1" kern="1200" dirty="0">
                <a:solidFill>
                  <a:srgbClr val="0070C0"/>
                </a:solidFill>
                <a:effectLst/>
                <a:latin typeface="Calibri" panose="020F0502020204030204" pitchFamily="34" charset="0"/>
                <a:ea typeface="+mn-ea"/>
              </a:rPr>
              <a:t>why</a:t>
            </a:r>
            <a:r>
              <a:rPr lang="en-GB" sz="1800" kern="1200" dirty="0">
                <a:solidFill>
                  <a:srgbClr val="0070C0"/>
                </a:solidFill>
                <a:effectLst/>
                <a:latin typeface="Calibri" panose="020F0502020204030204" pitchFamily="34" charset="0"/>
                <a:ea typeface="+mn-ea"/>
              </a:rPr>
              <a:t> is this important (impact on pupil progress)</a:t>
            </a:r>
            <a:r>
              <a:rPr lang="en-GB" sz="1800" dirty="0">
                <a:solidFill>
                  <a:srgbClr val="0070C0"/>
                </a:solidFill>
                <a:effectLst/>
                <a:latin typeface="Calibri" panose="020F0502020204030204" pitchFamily="34" charset="0"/>
                <a:ea typeface="Arial" panose="020B0604020202020204" pitchFamily="34" charset="0"/>
              </a:rPr>
              <a:t> </a:t>
            </a:r>
            <a:r>
              <a:rPr lang="en-GB" sz="1800" dirty="0">
                <a:effectLst/>
                <a:latin typeface="Calibri" panose="020F0502020204030204" pitchFamily="34" charset="0"/>
                <a:ea typeface="Arial" panose="020B0604020202020204" pitchFamily="34" charset="0"/>
              </a:rPr>
              <a:t>and </a:t>
            </a:r>
            <a:r>
              <a:rPr lang="en-GB" sz="1800" b="1" kern="1200" dirty="0">
                <a:solidFill>
                  <a:srgbClr val="ED7D31"/>
                </a:solidFill>
                <a:effectLst/>
                <a:latin typeface="Calibri" panose="020F0502020204030204" pitchFamily="34" charset="0"/>
                <a:ea typeface="+mn-ea"/>
              </a:rPr>
              <a:t>how</a:t>
            </a:r>
            <a:r>
              <a:rPr lang="en-GB" sz="1800" kern="1200" dirty="0">
                <a:solidFill>
                  <a:srgbClr val="ED7D31"/>
                </a:solidFill>
                <a:effectLst/>
                <a:latin typeface="Calibri" panose="020F0502020204030204" pitchFamily="34" charset="0"/>
                <a:ea typeface="+mn-ea"/>
              </a:rPr>
              <a:t> will this be achieved (what actions are needed?)</a:t>
            </a:r>
            <a:endParaRPr lang="en-GB" sz="1800" dirty="0">
              <a:effectLst/>
              <a:latin typeface="Arial" panose="020B0604020202020204" pitchFamily="34" charset="0"/>
              <a:ea typeface="Arial" panose="020B0604020202020204" pitchFamily="34" charset="0"/>
            </a:endParaRPr>
          </a:p>
          <a:p>
            <a:endParaRPr lang="en-GB" b="1" dirty="0">
              <a:solidFill>
                <a:srgbClr val="00B050"/>
              </a:solidFill>
              <a:latin typeface="Calibri" panose="020F0502020204030204" pitchFamily="34" charset="0"/>
            </a:endParaRPr>
          </a:p>
          <a:p>
            <a:endParaRPr lang="en-GB" sz="1800" b="1" kern="1200" dirty="0">
              <a:solidFill>
                <a:srgbClr val="00B050"/>
              </a:solidFill>
              <a:effectLst/>
              <a:latin typeface="Calibri" panose="020F0502020204030204" pitchFamily="34" charset="0"/>
              <a:ea typeface="+mn-ea"/>
            </a:endParaRPr>
          </a:p>
          <a:p>
            <a:r>
              <a:rPr lang="en-GB" b="1" dirty="0">
                <a:latin typeface="Calibri" panose="020F0502020204030204" pitchFamily="34" charset="0"/>
              </a:rPr>
              <a:t>PE EXAMPLE:</a:t>
            </a:r>
          </a:p>
          <a:p>
            <a:r>
              <a:rPr lang="en-GB" dirty="0">
                <a:solidFill>
                  <a:srgbClr val="00B050"/>
                </a:solidFill>
                <a:latin typeface="Calibri" panose="020F0502020204030204" pitchFamily="34" charset="0"/>
              </a:rPr>
              <a:t>To s</a:t>
            </a:r>
            <a:r>
              <a:rPr lang="en-GB" sz="1800" kern="1200" dirty="0">
                <a:solidFill>
                  <a:srgbClr val="00B050"/>
                </a:solidFill>
                <a:effectLst/>
                <a:latin typeface="Calibri" panose="020F0502020204030204" pitchFamily="34" charset="0"/>
                <a:ea typeface="+mn-ea"/>
              </a:rPr>
              <a:t>caffold the learning </a:t>
            </a:r>
            <a:r>
              <a:rPr lang="en-GB" sz="1800" kern="1200" dirty="0">
                <a:solidFill>
                  <a:srgbClr val="0070C0"/>
                </a:solidFill>
                <a:effectLst/>
                <a:latin typeface="Calibri" panose="020F0502020204030204" pitchFamily="34" charset="0"/>
                <a:ea typeface="+mn-ea"/>
              </a:rPr>
              <a:t>to enable all children to demonstrate the skill of jumping from 2 feet to 2 feet </a:t>
            </a:r>
            <a:r>
              <a:rPr lang="en-GB" sz="1800" kern="1200" dirty="0">
                <a:solidFill>
                  <a:srgbClr val="E36C0A"/>
                </a:solidFill>
                <a:effectLst/>
                <a:latin typeface="Calibri" panose="020F0502020204030204" pitchFamily="34" charset="0"/>
                <a:ea typeface="+mn-ea"/>
              </a:rPr>
              <a:t>using the STEP model. </a:t>
            </a:r>
          </a:p>
          <a:p>
            <a:r>
              <a:rPr lang="en-GB" b="1" dirty="0">
                <a:latin typeface="Calibri" panose="020F0502020204030204" pitchFamily="34" charset="0"/>
              </a:rPr>
              <a:t>MATHS EXAMPLE</a:t>
            </a:r>
          </a:p>
          <a:p>
            <a:r>
              <a:rPr lang="en-GB" sz="1800" kern="1200" dirty="0">
                <a:solidFill>
                  <a:srgbClr val="00B050"/>
                </a:solidFill>
                <a:effectLst/>
                <a:latin typeface="Calibri" panose="020F0502020204030204" pitchFamily="34" charset="0"/>
                <a:ea typeface="+mn-ea"/>
              </a:rPr>
              <a:t>To use concrete resources for column addition </a:t>
            </a:r>
            <a:r>
              <a:rPr lang="en-GB" sz="1800" kern="1200" dirty="0">
                <a:solidFill>
                  <a:srgbClr val="4F81BD"/>
                </a:solidFill>
                <a:effectLst/>
                <a:latin typeface="Calibri" panose="020F0502020204030204" pitchFamily="34" charset="0"/>
                <a:ea typeface="+mn-ea"/>
              </a:rPr>
              <a:t>to ensure secure procedural knowledge </a:t>
            </a:r>
            <a:r>
              <a:rPr lang="en-GB" sz="1800" kern="1200" dirty="0">
                <a:solidFill>
                  <a:srgbClr val="F79646"/>
                </a:solidFill>
                <a:effectLst/>
                <a:latin typeface="Calibri" panose="020F0502020204030204" pitchFamily="34" charset="0"/>
                <a:ea typeface="+mn-ea"/>
              </a:rPr>
              <a:t>by modelling methods using concrete resources and provide opportunities for pupil to use them alongside the abstract.</a:t>
            </a:r>
          </a:p>
          <a:p>
            <a:r>
              <a:rPr lang="en-GB" b="1" dirty="0">
                <a:latin typeface="Calibri" panose="020F0502020204030204" pitchFamily="34" charset="0"/>
              </a:rPr>
              <a:t>HISTORY EXAMPLE</a:t>
            </a:r>
          </a:p>
          <a:p>
            <a:r>
              <a:rPr lang="en-GB" sz="1800" dirty="0">
                <a:solidFill>
                  <a:srgbClr val="00B050"/>
                </a:solidFill>
                <a:effectLst/>
                <a:latin typeface="Calibri" panose="020F0502020204030204" pitchFamily="34" charset="0"/>
                <a:ea typeface="Times New Roman" panose="02020603050405020304" pitchFamily="18" charset="0"/>
              </a:rPr>
              <a:t>To embed effective use of timelines in your history teaching </a:t>
            </a:r>
            <a:r>
              <a:rPr lang="en-GB" sz="1800" dirty="0">
                <a:solidFill>
                  <a:srgbClr val="0070C0"/>
                </a:solidFill>
                <a:effectLst/>
                <a:latin typeface="Calibri" panose="020F0502020204030204" pitchFamily="34" charset="0"/>
                <a:ea typeface="Times New Roman" panose="02020603050405020304" pitchFamily="18" charset="0"/>
              </a:rPr>
              <a:t>in order to develop and secure children’s chronological knowledge </a:t>
            </a:r>
            <a:r>
              <a:rPr lang="en-GB" sz="1800" dirty="0">
                <a:solidFill>
                  <a:srgbClr val="E36C0A"/>
                </a:solidFill>
                <a:effectLst/>
                <a:latin typeface="Calibri" panose="020F0502020204030204" pitchFamily="34" charset="0"/>
                <a:ea typeface="Times New Roman" panose="02020603050405020304" pitchFamily="18" charset="0"/>
              </a:rPr>
              <a:t>by revisiting university taught sessions for specific examples and including them within your history planning and teaching.</a:t>
            </a:r>
            <a:endParaRPr lang="en-GB" dirty="0"/>
          </a:p>
        </p:txBody>
      </p:sp>
    </p:spTree>
    <p:extLst>
      <p:ext uri="{BB962C8B-B14F-4D97-AF65-F5344CB8AC3E}">
        <p14:creationId xmlns:p14="http://schemas.microsoft.com/office/powerpoint/2010/main" val="19907098"/>
      </p:ext>
    </p:extLst>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GB" sz="4000" dirty="0"/>
              <a:t>Teaching on placement FT &amp; PT Yr1</a:t>
            </a:r>
            <a:endParaRPr lang="en-GB" sz="4000" dirty="0">
              <a:solidFill>
                <a:srgbClr val="FF0000"/>
              </a:solidFill>
            </a:endParaRPr>
          </a:p>
        </p:txBody>
      </p:sp>
      <p:sp>
        <p:nvSpPr>
          <p:cNvPr id="3" name="Content Placeholder 2"/>
          <p:cNvSpPr>
            <a:spLocks noGrp="1"/>
          </p:cNvSpPr>
          <p:nvPr>
            <p:ph idx="1"/>
          </p:nvPr>
        </p:nvSpPr>
        <p:spPr>
          <a:xfrm>
            <a:off x="477929" y="1533831"/>
            <a:ext cx="7886700" cy="4177653"/>
          </a:xfrm>
        </p:spPr>
        <p:txBody>
          <a:bodyPr vert="horz" lIns="91440" tIns="45720" rIns="91440" bIns="45720" rtlCol="0" anchor="t">
            <a:normAutofit/>
          </a:bodyPr>
          <a:lstStyle/>
          <a:p>
            <a:pPr lvl="0"/>
            <a:r>
              <a:rPr lang="en-GB" dirty="0"/>
              <a:t>From the start of the block placement Associate Teachers should be teaching one lesson per day</a:t>
            </a:r>
          </a:p>
          <a:p>
            <a:pPr lvl="0"/>
            <a:r>
              <a:rPr lang="en-GB" dirty="0"/>
              <a:t>By the end of the placement, Associate Teachers will be teaching a 50% timetable</a:t>
            </a:r>
          </a:p>
          <a:p>
            <a:pPr lvl="0"/>
            <a:r>
              <a:rPr lang="en-GB" dirty="0"/>
              <a:t>Teaching should be predominately whole class teaching, but can include elements of team teaching, teaching of small groups and interventions. </a:t>
            </a:r>
          </a:p>
          <a:p>
            <a:pPr>
              <a:lnSpc>
                <a:spcPct val="120000"/>
              </a:lnSpc>
            </a:pPr>
            <a:endParaRPr lang="en-GB" dirty="0">
              <a:solidFill>
                <a:srgbClr val="33CC33"/>
              </a:solidFill>
              <a:cs typeface="Calibri" panose="020F0502020204030204"/>
            </a:endParaRPr>
          </a:p>
        </p:txBody>
      </p:sp>
    </p:spTree>
    <p:extLst>
      <p:ext uri="{BB962C8B-B14F-4D97-AF65-F5344CB8AC3E}">
        <p14:creationId xmlns:p14="http://schemas.microsoft.com/office/powerpoint/2010/main" val="3152703664"/>
      </p:ext>
    </p:extLst>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77929" y="208268"/>
            <a:ext cx="8424936" cy="1325563"/>
          </a:xfrm>
        </p:spPr>
        <p:txBody>
          <a:bodyPr/>
          <a:lstStyle/>
          <a:p>
            <a:r>
              <a:rPr lang="en-GB" dirty="0"/>
              <a:t>Teaching on placement PT Yr2 /SBT2</a:t>
            </a:r>
            <a:endParaRPr lang="en-GB" dirty="0">
              <a:solidFill>
                <a:srgbClr val="FF0000"/>
              </a:solidFill>
            </a:endParaRPr>
          </a:p>
        </p:txBody>
      </p:sp>
      <p:sp>
        <p:nvSpPr>
          <p:cNvPr id="3" name="Content Placeholder 2"/>
          <p:cNvSpPr>
            <a:spLocks noGrp="1"/>
          </p:cNvSpPr>
          <p:nvPr>
            <p:ph idx="1"/>
          </p:nvPr>
        </p:nvSpPr>
        <p:spPr>
          <a:xfrm>
            <a:off x="477929" y="1533831"/>
            <a:ext cx="7886700" cy="4177653"/>
          </a:xfrm>
        </p:spPr>
        <p:txBody>
          <a:bodyPr vert="horz" lIns="91440" tIns="45720" rIns="91440" bIns="45720" rtlCol="0" anchor="t">
            <a:normAutofit/>
          </a:bodyPr>
          <a:lstStyle/>
          <a:p>
            <a:pPr lvl="0"/>
            <a:r>
              <a:rPr lang="en-GB" dirty="0"/>
              <a:t>Start at a 50% teaching timetable moving to a 60% teaching commitment. </a:t>
            </a:r>
          </a:p>
          <a:p>
            <a:pPr lvl="0"/>
            <a:r>
              <a:rPr lang="en-GB" dirty="0"/>
              <a:t>By the end of the placement, in negotiation with the class teacher, trainees should each teach an 80% timetable for at least two weeks.</a:t>
            </a:r>
          </a:p>
          <a:p>
            <a:pPr lvl="0"/>
            <a:r>
              <a:rPr lang="en-GB" dirty="0"/>
              <a:t>Teaching can include whole class teaching, team teaching, teaching of small groups and interventions. </a:t>
            </a:r>
          </a:p>
          <a:p>
            <a:pPr>
              <a:lnSpc>
                <a:spcPct val="120000"/>
              </a:lnSpc>
            </a:pPr>
            <a:endParaRPr lang="en-GB" dirty="0">
              <a:solidFill>
                <a:srgbClr val="33CC33"/>
              </a:solidFill>
              <a:cs typeface="Calibri" panose="020F0502020204030204"/>
            </a:endParaRPr>
          </a:p>
        </p:txBody>
      </p:sp>
    </p:spTree>
    <p:extLst>
      <p:ext uri="{BB962C8B-B14F-4D97-AF65-F5344CB8AC3E}">
        <p14:creationId xmlns:p14="http://schemas.microsoft.com/office/powerpoint/2010/main" val="2767463664"/>
      </p:ext>
    </p:extLst>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84589" y="453127"/>
            <a:ext cx="6446229" cy="687207"/>
          </a:xfrm>
          <a:prstGeom prst="rect">
            <a:avLst/>
          </a:prstGeom>
        </p:spPr>
        <p:txBody>
          <a:bodyPr vert="horz" wrap="square" lIns="0" tIns="10001" rIns="0" bIns="0" rtlCol="0" anchor="ctr">
            <a:spAutoFit/>
          </a:bodyPr>
          <a:lstStyle/>
          <a:p>
            <a:pPr marL="9525">
              <a:lnSpc>
                <a:spcPct val="100000"/>
              </a:lnSpc>
              <a:spcBef>
                <a:spcPts val="79"/>
              </a:spcBef>
            </a:pPr>
            <a:r>
              <a:rPr spc="-19" dirty="0">
                <a:latin typeface="Calibri Light"/>
                <a:cs typeface="Calibri Light"/>
              </a:rPr>
              <a:t>Lesson</a:t>
            </a:r>
            <a:r>
              <a:rPr spc="-139" dirty="0">
                <a:latin typeface="Calibri Light"/>
                <a:cs typeface="Calibri Light"/>
              </a:rPr>
              <a:t> </a:t>
            </a:r>
            <a:r>
              <a:rPr spc="-30" dirty="0">
                <a:latin typeface="Calibri Light"/>
                <a:cs typeface="Calibri Light"/>
              </a:rPr>
              <a:t>observations</a:t>
            </a:r>
            <a:endParaRPr dirty="0">
              <a:latin typeface="Calibri Light"/>
              <a:cs typeface="Calibri Light"/>
            </a:endParaRPr>
          </a:p>
        </p:txBody>
      </p:sp>
      <p:sp>
        <p:nvSpPr>
          <p:cNvPr id="3" name="object 3"/>
          <p:cNvSpPr txBox="1"/>
          <p:nvPr/>
        </p:nvSpPr>
        <p:spPr>
          <a:xfrm>
            <a:off x="706079" y="1993454"/>
            <a:ext cx="7731842" cy="332303"/>
          </a:xfrm>
          <a:prstGeom prst="rect">
            <a:avLst/>
          </a:prstGeom>
        </p:spPr>
        <p:txBody>
          <a:bodyPr vert="horz" wrap="square" lIns="0" tIns="9049" rIns="0" bIns="0" rtlCol="0">
            <a:spAutoFit/>
          </a:bodyPr>
          <a:lstStyle/>
          <a:p>
            <a:pPr marL="180975" marR="3810" indent="-171450">
              <a:spcBef>
                <a:spcPts val="71"/>
              </a:spcBef>
              <a:buFont typeface="Arial MT"/>
              <a:buChar char="•"/>
              <a:tabLst>
                <a:tab pos="180499" algn="l"/>
                <a:tab pos="180975" algn="l"/>
              </a:tabLst>
            </a:pPr>
            <a:endParaRPr sz="2100" dirty="0">
              <a:latin typeface="Calibri"/>
              <a:cs typeface="Calibri"/>
            </a:endParaRPr>
          </a:p>
        </p:txBody>
      </p:sp>
      <p:sp>
        <p:nvSpPr>
          <p:cNvPr id="7" name="TextBox 6">
            <a:extLst>
              <a:ext uri="{FF2B5EF4-FFF2-40B4-BE49-F238E27FC236}">
                <a16:creationId xmlns:a16="http://schemas.microsoft.com/office/drawing/2014/main" id="{0A15BFC1-37A9-8BA3-61F6-FBD50D5A7188}"/>
              </a:ext>
            </a:extLst>
          </p:cNvPr>
          <p:cNvSpPr txBox="1"/>
          <p:nvPr/>
        </p:nvSpPr>
        <p:spPr>
          <a:xfrm>
            <a:off x="296811" y="1628800"/>
            <a:ext cx="8550377" cy="3416320"/>
          </a:xfrm>
          <a:prstGeom prst="rect">
            <a:avLst/>
          </a:prstGeom>
          <a:noFill/>
        </p:spPr>
        <p:txBody>
          <a:bodyPr wrap="square">
            <a:spAutoFit/>
          </a:bodyPr>
          <a:lstStyle/>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Please use the BCU Lesson Observation Feedback Form</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Subject Feedback Prompts are there to support with subject specific observation feedback – these can all be accessed on the Primary Partnership Website</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First observation in Week 1 of School Based Training block</a:t>
            </a: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One observation per week </a:t>
            </a:r>
            <a:r>
              <a:rPr lang="en-GB" sz="2400" spc="-10" dirty="0">
                <a:latin typeface="Calibri" panose="020F0502020204030204" pitchFamily="34" charset="0"/>
                <a:cs typeface="Calibri" panose="020F0502020204030204" pitchFamily="34" charset="0"/>
              </a:rPr>
              <a:t>(Part Time trainees one every 4/5 days)</a:t>
            </a:r>
            <a:endParaRPr lang="en-GB" sz="2400" dirty="0">
              <a:latin typeface="Calibri" panose="020F0502020204030204" pitchFamily="34" charset="0"/>
              <a:cs typeface="Calibri" panose="020F0502020204030204" pitchFamily="34" charset="0"/>
            </a:endParaRPr>
          </a:p>
          <a:p>
            <a:pPr marL="342900" indent="-342900">
              <a:buFont typeface="Arial" panose="020B0604020202020204" pitchFamily="34" charset="0"/>
              <a:buChar char="•"/>
            </a:pPr>
            <a:r>
              <a:rPr lang="en-GB" sz="2400" dirty="0">
                <a:latin typeface="Calibri" panose="020F0502020204030204" pitchFamily="34" charset="0"/>
                <a:cs typeface="Calibri" panose="020F0502020204030204" pitchFamily="34" charset="0"/>
              </a:rPr>
              <a:t>One joint observation per School Based Training UT &amp; a school mentor</a:t>
            </a:r>
          </a:p>
        </p:txBody>
      </p:sp>
    </p:spTree>
    <p:extLst>
      <p:ext uri="{BB962C8B-B14F-4D97-AF65-F5344CB8AC3E}">
        <p14:creationId xmlns:p14="http://schemas.microsoft.com/office/powerpoint/2010/main" val="1692815246"/>
      </p:ext>
    </p:extLst>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9C7CF57E-53CA-4783-9BEB-134F4C1E2626}"/>
              </a:ext>
            </a:extLst>
          </p:cNvPr>
          <p:cNvPicPr>
            <a:picLocks noChangeAspect="1"/>
          </p:cNvPicPr>
          <p:nvPr/>
        </p:nvPicPr>
        <p:blipFill rotWithShape="1">
          <a:blip r:embed="rId2"/>
          <a:srcRect l="6154" r="4784"/>
          <a:stretch/>
        </p:blipFill>
        <p:spPr>
          <a:xfrm>
            <a:off x="388626" y="260648"/>
            <a:ext cx="3771802" cy="5328592"/>
          </a:xfrm>
          <a:prstGeom prst="rect">
            <a:avLst/>
          </a:prstGeom>
          <a:ln>
            <a:noFill/>
          </a:ln>
          <a:effectLst>
            <a:outerShdw blurRad="292100" dist="139700" dir="2700000" algn="tl" rotWithShape="0">
              <a:srgbClr val="333333">
                <a:alpha val="65000"/>
              </a:srgbClr>
            </a:outerShdw>
          </a:effectLst>
        </p:spPr>
      </p:pic>
      <p:pic>
        <p:nvPicPr>
          <p:cNvPr id="4" name="Picture 3">
            <a:extLst>
              <a:ext uri="{FF2B5EF4-FFF2-40B4-BE49-F238E27FC236}">
                <a16:creationId xmlns:a16="http://schemas.microsoft.com/office/drawing/2014/main" id="{6058F47C-1AF6-2206-5AF6-1B17A3888524}"/>
              </a:ext>
            </a:extLst>
          </p:cNvPr>
          <p:cNvPicPr>
            <a:picLocks noChangeAspect="1"/>
          </p:cNvPicPr>
          <p:nvPr/>
        </p:nvPicPr>
        <p:blipFill>
          <a:blip r:embed="rId3"/>
          <a:stretch>
            <a:fillRect/>
          </a:stretch>
        </p:blipFill>
        <p:spPr>
          <a:xfrm>
            <a:off x="4572000" y="270630"/>
            <a:ext cx="4045121" cy="5328591"/>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863551578"/>
      </p:ext>
    </p:extLst>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EEDEA7BC-4C9D-7728-5465-1AC72338306E}"/>
              </a:ext>
            </a:extLst>
          </p:cNvPr>
          <p:cNvSpPr>
            <a:spLocks noGrp="1"/>
          </p:cNvSpPr>
          <p:nvPr>
            <p:ph type="title"/>
          </p:nvPr>
        </p:nvSpPr>
        <p:spPr/>
        <p:txBody>
          <a:bodyPr>
            <a:normAutofit/>
          </a:bodyPr>
          <a:lstStyle/>
          <a:p>
            <a:r>
              <a:rPr lang="en-GB" sz="4200" dirty="0"/>
              <a:t>Subject Specific Feedback Prompts</a:t>
            </a:r>
          </a:p>
        </p:txBody>
      </p:sp>
      <p:pic>
        <p:nvPicPr>
          <p:cNvPr id="4" name="Picture 3">
            <a:extLst>
              <a:ext uri="{FF2B5EF4-FFF2-40B4-BE49-F238E27FC236}">
                <a16:creationId xmlns:a16="http://schemas.microsoft.com/office/drawing/2014/main" id="{DE71EB94-159C-6B2C-CF50-57D9838CAE06}"/>
              </a:ext>
            </a:extLst>
          </p:cNvPr>
          <p:cNvPicPr>
            <a:picLocks noChangeAspect="1"/>
          </p:cNvPicPr>
          <p:nvPr/>
        </p:nvPicPr>
        <p:blipFill>
          <a:blip r:embed="rId2"/>
          <a:stretch>
            <a:fillRect/>
          </a:stretch>
        </p:blipFill>
        <p:spPr>
          <a:xfrm>
            <a:off x="628650" y="1463674"/>
            <a:ext cx="3495675" cy="5029200"/>
          </a:xfrm>
          <a:prstGeom prst="rect">
            <a:avLst/>
          </a:prstGeom>
          <a:ln>
            <a:noFill/>
          </a:ln>
          <a:effectLst>
            <a:outerShdw blurRad="292100" dist="139700" dir="2700000" algn="tl" rotWithShape="0">
              <a:srgbClr val="333333">
                <a:alpha val="65000"/>
              </a:srgbClr>
            </a:outerShdw>
          </a:effectLst>
        </p:spPr>
      </p:pic>
      <p:pic>
        <p:nvPicPr>
          <p:cNvPr id="6" name="Picture 5">
            <a:extLst>
              <a:ext uri="{FF2B5EF4-FFF2-40B4-BE49-F238E27FC236}">
                <a16:creationId xmlns:a16="http://schemas.microsoft.com/office/drawing/2014/main" id="{CEF117F4-DF68-FCBE-0914-F05575B1C811}"/>
              </a:ext>
            </a:extLst>
          </p:cNvPr>
          <p:cNvPicPr>
            <a:picLocks noChangeAspect="1"/>
          </p:cNvPicPr>
          <p:nvPr/>
        </p:nvPicPr>
        <p:blipFill>
          <a:blip r:embed="rId3"/>
          <a:stretch>
            <a:fillRect/>
          </a:stretch>
        </p:blipFill>
        <p:spPr>
          <a:xfrm>
            <a:off x="4572000" y="1268760"/>
            <a:ext cx="3819565" cy="5224114"/>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38199867"/>
      </p:ext>
    </p:extLst>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3D164746-3454-485A-8CC4-22E910FE5530}"/>
              </a:ext>
            </a:extLst>
          </p:cNvPr>
          <p:cNvSpPr>
            <a:spLocks noGrp="1"/>
          </p:cNvSpPr>
          <p:nvPr>
            <p:ph type="title"/>
          </p:nvPr>
        </p:nvSpPr>
        <p:spPr/>
        <p:txBody>
          <a:bodyPr/>
          <a:lstStyle/>
          <a:p>
            <a:r>
              <a:rPr lang="en-GB" dirty="0"/>
              <a:t>Critical Incident - Definition</a:t>
            </a:r>
          </a:p>
        </p:txBody>
      </p:sp>
      <p:sp>
        <p:nvSpPr>
          <p:cNvPr id="3" name="Content Placeholder 2">
            <a:extLst>
              <a:ext uri="{FF2B5EF4-FFF2-40B4-BE49-F238E27FC236}">
                <a16:creationId xmlns:a16="http://schemas.microsoft.com/office/drawing/2014/main" id="{2757D8AC-0120-44E8-9760-6172C96BF0B6}"/>
              </a:ext>
            </a:extLst>
          </p:cNvPr>
          <p:cNvSpPr>
            <a:spLocks noGrp="1"/>
          </p:cNvSpPr>
          <p:nvPr>
            <p:ph idx="1"/>
          </p:nvPr>
        </p:nvSpPr>
        <p:spPr>
          <a:xfrm>
            <a:off x="628650" y="1825625"/>
            <a:ext cx="7886700" cy="3403575"/>
          </a:xfrm>
        </p:spPr>
        <p:txBody>
          <a:bodyPr/>
          <a:lstStyle/>
          <a:p>
            <a:r>
              <a:rPr lang="en-GB" sz="3000" dirty="0">
                <a:effectLst/>
                <a:ea typeface="Calibri" panose="020F0502020204030204" pitchFamily="34" charset="0"/>
              </a:rPr>
              <a:t>Critical incidents are learning situations that lead to significant learning and personal growth. </a:t>
            </a:r>
          </a:p>
          <a:p>
            <a:r>
              <a:rPr lang="en-GB" sz="3000" dirty="0">
                <a:effectLst/>
                <a:ea typeface="Calibri" panose="020F0502020204030204" pitchFamily="34" charset="0"/>
              </a:rPr>
              <a:t>A critical incident does not need to be a serious or dangerous event; rather “critical” is to be interpreted as relevant or important that would require more in-depth reflections.</a:t>
            </a:r>
          </a:p>
          <a:p>
            <a:endParaRPr lang="en-GB" dirty="0"/>
          </a:p>
        </p:txBody>
      </p:sp>
    </p:spTree>
    <p:extLst>
      <p:ext uri="{BB962C8B-B14F-4D97-AF65-F5344CB8AC3E}">
        <p14:creationId xmlns:p14="http://schemas.microsoft.com/office/powerpoint/2010/main" val="1459415110"/>
      </p:ext>
    </p:extLst>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1FC56B2E-97A5-4902-9254-7E91027E207C}"/>
              </a:ext>
            </a:extLst>
          </p:cNvPr>
          <p:cNvSpPr>
            <a:spLocks noGrp="1"/>
          </p:cNvSpPr>
          <p:nvPr>
            <p:ph type="title"/>
          </p:nvPr>
        </p:nvSpPr>
        <p:spPr>
          <a:xfrm>
            <a:off x="628650" y="365126"/>
            <a:ext cx="8191822" cy="1325563"/>
          </a:xfrm>
        </p:spPr>
        <p:txBody>
          <a:bodyPr/>
          <a:lstStyle/>
          <a:p>
            <a:r>
              <a:rPr lang="en-GB" dirty="0"/>
              <a:t>Critical Incident </a:t>
            </a:r>
          </a:p>
        </p:txBody>
      </p:sp>
      <p:sp>
        <p:nvSpPr>
          <p:cNvPr id="3" name="Content Placeholder 2">
            <a:extLst>
              <a:ext uri="{FF2B5EF4-FFF2-40B4-BE49-F238E27FC236}">
                <a16:creationId xmlns:a16="http://schemas.microsoft.com/office/drawing/2014/main" id="{0A8E70D8-9B89-4DEA-A24A-5A8CFC77B6BF}"/>
              </a:ext>
            </a:extLst>
          </p:cNvPr>
          <p:cNvSpPr>
            <a:spLocks noGrp="1"/>
          </p:cNvSpPr>
          <p:nvPr>
            <p:ph idx="1"/>
          </p:nvPr>
        </p:nvSpPr>
        <p:spPr>
          <a:xfrm>
            <a:off x="628650" y="1484784"/>
            <a:ext cx="7886700" cy="4351338"/>
          </a:xfrm>
        </p:spPr>
        <p:txBody>
          <a:bodyPr>
            <a:normAutofit fontScale="92500"/>
          </a:bodyPr>
          <a:lstStyle/>
          <a:p>
            <a:r>
              <a:rPr lang="en-GB" dirty="0"/>
              <a:t>At each Review/Progress Meeting Associate Teachers  will present to whoever is completing the meeting a Critical Incident that demonstrates progress towards the BCU Curriculum Key Themes and ultimately the Teachers Standards.</a:t>
            </a:r>
          </a:p>
          <a:p>
            <a:r>
              <a:rPr lang="en-GB" dirty="0"/>
              <a:t>The Critical Incident must show that the Associate Teacher can present and discuss with expert colleagues:</a:t>
            </a:r>
          </a:p>
          <a:p>
            <a:pPr algn="ctr">
              <a:buFont typeface="Wingdings" panose="05000000000000000000" pitchFamily="2" charset="2"/>
              <a:buChar char="ü"/>
            </a:pPr>
            <a:r>
              <a:rPr lang="en-GB" sz="3200" b="1" dirty="0">
                <a:solidFill>
                  <a:srgbClr val="FF0000"/>
                </a:solidFill>
              </a:rPr>
              <a:t>INTENTION</a:t>
            </a:r>
          </a:p>
          <a:p>
            <a:pPr algn="ctr">
              <a:buFont typeface="Wingdings" panose="05000000000000000000" pitchFamily="2" charset="2"/>
              <a:buChar char="ü"/>
            </a:pPr>
            <a:r>
              <a:rPr lang="en-GB" sz="3200" b="1" dirty="0">
                <a:solidFill>
                  <a:srgbClr val="FFC000"/>
                </a:solidFill>
              </a:rPr>
              <a:t>IMPLEMENTATION</a:t>
            </a:r>
          </a:p>
          <a:p>
            <a:pPr algn="ctr">
              <a:buFont typeface="Wingdings" panose="05000000000000000000" pitchFamily="2" charset="2"/>
              <a:buChar char="ü"/>
            </a:pPr>
            <a:r>
              <a:rPr lang="en-GB" sz="3200" b="1" dirty="0">
                <a:solidFill>
                  <a:srgbClr val="00B050"/>
                </a:solidFill>
              </a:rPr>
              <a:t>IMPACT</a:t>
            </a:r>
            <a:endParaRPr lang="en-GB" dirty="0"/>
          </a:p>
        </p:txBody>
      </p:sp>
    </p:spTree>
    <p:extLst>
      <p:ext uri="{BB962C8B-B14F-4D97-AF65-F5344CB8AC3E}">
        <p14:creationId xmlns:p14="http://schemas.microsoft.com/office/powerpoint/2010/main" val="2174531584"/>
      </p:ext>
    </p:extLst>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 name="Title 4"/>
          <p:cNvSpPr>
            <a:spLocks noGrp="1"/>
          </p:cNvSpPr>
          <p:nvPr>
            <p:ph type="title"/>
          </p:nvPr>
        </p:nvSpPr>
        <p:spPr>
          <a:xfrm>
            <a:off x="446529" y="161554"/>
            <a:ext cx="8229600" cy="1143000"/>
          </a:xfrm>
        </p:spPr>
        <p:txBody>
          <a:bodyPr>
            <a:normAutofit/>
          </a:bodyPr>
          <a:lstStyle/>
          <a:p>
            <a:r>
              <a:rPr lang="en-GB" dirty="0">
                <a:latin typeface="+mn-lt"/>
              </a:rPr>
              <a:t>Critical Incident</a:t>
            </a:r>
          </a:p>
        </p:txBody>
      </p:sp>
      <p:sp>
        <p:nvSpPr>
          <p:cNvPr id="9" name="Content Placeholder 5"/>
          <p:cNvSpPr>
            <a:spLocks noGrp="1"/>
          </p:cNvSpPr>
          <p:nvPr>
            <p:ph idx="1"/>
          </p:nvPr>
        </p:nvSpPr>
        <p:spPr>
          <a:xfrm>
            <a:off x="446529" y="1300154"/>
            <a:ext cx="8229600" cy="4257692"/>
          </a:xfrm>
        </p:spPr>
        <p:txBody>
          <a:bodyPr>
            <a:normAutofit/>
          </a:bodyPr>
          <a:lstStyle/>
          <a:p>
            <a:r>
              <a:rPr lang="en-GB" dirty="0"/>
              <a:t>Prior to each Review/Progress Meeting the Associate Teacher will need to prepare a Critical Incident. </a:t>
            </a:r>
          </a:p>
          <a:p>
            <a:r>
              <a:rPr lang="en-GB" dirty="0"/>
              <a:t>They can use evidence to support their Critical Incident.</a:t>
            </a:r>
          </a:p>
          <a:p>
            <a:r>
              <a:rPr lang="en-GB" dirty="0"/>
              <a:t>5 pieces maximum to demonstrate progress towards the BCU Curriculum Key Themes.</a:t>
            </a:r>
          </a:p>
          <a:p>
            <a:r>
              <a:rPr lang="en-GB" dirty="0"/>
              <a:t>Critical Incident gives an opportunity for the Associate Teacher show how they are progressing and developing.</a:t>
            </a:r>
          </a:p>
          <a:p>
            <a:endParaRPr lang="en-GB" dirty="0"/>
          </a:p>
          <a:p>
            <a:pPr marL="0" indent="0" algn="ctr">
              <a:buNone/>
            </a:pPr>
            <a:endParaRPr lang="en-GB" sz="3200" b="1" dirty="0">
              <a:solidFill>
                <a:srgbClr val="00B050"/>
              </a:solidFill>
            </a:endParaRPr>
          </a:p>
        </p:txBody>
      </p:sp>
    </p:spTree>
    <p:extLst>
      <p:ext uri="{BB962C8B-B14F-4D97-AF65-F5344CB8AC3E}">
        <p14:creationId xmlns:p14="http://schemas.microsoft.com/office/powerpoint/2010/main" val="2537778860"/>
      </p:ext>
    </p:extLst>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a:extLst>
              <a:ext uri="{FF2B5EF4-FFF2-40B4-BE49-F238E27FC236}">
                <a16:creationId xmlns:a16="http://schemas.microsoft.com/office/drawing/2014/main" id="{8FA32C34-7E07-4C15-8750-84CD8E6CD5F3}"/>
              </a:ext>
            </a:extLst>
          </p:cNvPr>
          <p:cNvPicPr>
            <a:picLocks noChangeAspect="1"/>
          </p:cNvPicPr>
          <p:nvPr/>
        </p:nvPicPr>
        <p:blipFill>
          <a:blip r:embed="rId2"/>
          <a:stretch>
            <a:fillRect/>
          </a:stretch>
        </p:blipFill>
        <p:spPr>
          <a:xfrm>
            <a:off x="1541264" y="260648"/>
            <a:ext cx="6061472" cy="5407675"/>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2448421318"/>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26D1318-A5FB-4437-86AB-3B2E58E44E93}"/>
              </a:ext>
            </a:extLst>
          </p:cNvPr>
          <p:cNvSpPr>
            <a:spLocks noGrp="1"/>
          </p:cNvSpPr>
          <p:nvPr>
            <p:ph type="title"/>
          </p:nvPr>
        </p:nvSpPr>
        <p:spPr>
          <a:xfrm>
            <a:off x="971600" y="188640"/>
            <a:ext cx="7886700" cy="1325563"/>
          </a:xfrm>
        </p:spPr>
        <p:txBody>
          <a:bodyPr/>
          <a:lstStyle/>
          <a:p>
            <a:r>
              <a:rPr lang="en-GB" dirty="0"/>
              <a:t>PGCE Curriculum Document</a:t>
            </a:r>
          </a:p>
        </p:txBody>
      </p:sp>
      <p:pic>
        <p:nvPicPr>
          <p:cNvPr id="5" name="Picture 4">
            <a:extLst>
              <a:ext uri="{FF2B5EF4-FFF2-40B4-BE49-F238E27FC236}">
                <a16:creationId xmlns:a16="http://schemas.microsoft.com/office/drawing/2014/main" id="{241DCD32-2869-48FB-B2A8-D25D54FBECDA}"/>
              </a:ext>
            </a:extLst>
          </p:cNvPr>
          <p:cNvPicPr>
            <a:picLocks noChangeAspect="1"/>
          </p:cNvPicPr>
          <p:nvPr/>
        </p:nvPicPr>
        <p:blipFill>
          <a:blip r:embed="rId2"/>
          <a:stretch>
            <a:fillRect/>
          </a:stretch>
        </p:blipFill>
        <p:spPr>
          <a:xfrm>
            <a:off x="1521104" y="1304764"/>
            <a:ext cx="6101791" cy="4248472"/>
          </a:xfrm>
          <a:prstGeom prst="rect">
            <a:avLst/>
          </a:prstGeom>
        </p:spPr>
      </p:pic>
    </p:spTree>
    <p:extLst>
      <p:ext uri="{BB962C8B-B14F-4D97-AF65-F5344CB8AC3E}">
        <p14:creationId xmlns:p14="http://schemas.microsoft.com/office/powerpoint/2010/main" val="3543534102"/>
      </p:ext>
    </p:extLst>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 name="Title 1"/>
          <p:cNvSpPr txBox="1">
            <a:spLocks/>
          </p:cNvSpPr>
          <p:nvPr/>
        </p:nvSpPr>
        <p:spPr>
          <a:xfrm>
            <a:off x="323528" y="188640"/>
            <a:ext cx="8190885" cy="721621"/>
          </a:xfrm>
          <a:prstGeom prst="rect">
            <a:avLst/>
          </a:prstGeom>
        </p:spPr>
        <p:txBody>
          <a:bodyPr/>
          <a:lstStyle>
            <a:lvl1pPr algn="l" defTabSz="914400" rtl="0" eaLnBrk="1" latinLnBrk="0" hangingPunct="1">
              <a:lnSpc>
                <a:spcPct val="90000"/>
              </a:lnSpc>
              <a:spcBef>
                <a:spcPct val="0"/>
              </a:spcBef>
              <a:buNone/>
              <a:defRPr sz="4400" kern="1200">
                <a:solidFill>
                  <a:schemeClr val="tx1"/>
                </a:solidFill>
                <a:latin typeface="+mj-lt"/>
                <a:ea typeface="+mj-ea"/>
                <a:cs typeface="+mj-cs"/>
              </a:defRPr>
            </a:lvl1pPr>
          </a:lstStyle>
          <a:p>
            <a:r>
              <a:rPr lang="en-GB" dirty="0"/>
              <a:t>The BCU Assessment Tracker</a:t>
            </a:r>
          </a:p>
        </p:txBody>
      </p:sp>
      <p:pic>
        <p:nvPicPr>
          <p:cNvPr id="6" name="Picture 5">
            <a:extLst>
              <a:ext uri="{FF2B5EF4-FFF2-40B4-BE49-F238E27FC236}">
                <a16:creationId xmlns:a16="http://schemas.microsoft.com/office/drawing/2014/main" id="{5DB0051F-1ADF-43E6-A193-092F82357D09}"/>
              </a:ext>
            </a:extLst>
          </p:cNvPr>
          <p:cNvPicPr>
            <a:picLocks noChangeAspect="1"/>
          </p:cNvPicPr>
          <p:nvPr/>
        </p:nvPicPr>
        <p:blipFill>
          <a:blip r:embed="rId3"/>
          <a:stretch>
            <a:fillRect/>
          </a:stretch>
        </p:blipFill>
        <p:spPr>
          <a:xfrm>
            <a:off x="1115616" y="836712"/>
            <a:ext cx="7192916" cy="4896544"/>
          </a:xfrm>
          <a:prstGeom prst="rect">
            <a:avLst/>
          </a:prstGeom>
        </p:spPr>
      </p:pic>
    </p:spTree>
    <p:extLst>
      <p:ext uri="{BB962C8B-B14F-4D97-AF65-F5344CB8AC3E}">
        <p14:creationId xmlns:p14="http://schemas.microsoft.com/office/powerpoint/2010/main" val="3559586959"/>
      </p:ext>
    </p:extLst>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B3EAFCCB-D94E-4397-88FF-A65A54A774B9}"/>
              </a:ext>
            </a:extLst>
          </p:cNvPr>
          <p:cNvPicPr>
            <a:picLocks noChangeAspect="1"/>
          </p:cNvPicPr>
          <p:nvPr/>
        </p:nvPicPr>
        <p:blipFill>
          <a:blip r:embed="rId2"/>
          <a:stretch>
            <a:fillRect/>
          </a:stretch>
        </p:blipFill>
        <p:spPr>
          <a:xfrm>
            <a:off x="747712" y="188640"/>
            <a:ext cx="7648575" cy="5105400"/>
          </a:xfrm>
          <a:prstGeom prst="rect">
            <a:avLst/>
          </a:prstGeom>
        </p:spPr>
      </p:pic>
    </p:spTree>
    <p:extLst>
      <p:ext uri="{BB962C8B-B14F-4D97-AF65-F5344CB8AC3E}">
        <p14:creationId xmlns:p14="http://schemas.microsoft.com/office/powerpoint/2010/main" val="588945884"/>
      </p:ext>
    </p:extLst>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865472B-5060-42B6-AC3E-06082AD0038F}"/>
              </a:ext>
            </a:extLst>
          </p:cNvPr>
          <p:cNvPicPr>
            <a:picLocks noChangeAspect="1"/>
          </p:cNvPicPr>
          <p:nvPr/>
        </p:nvPicPr>
        <p:blipFill>
          <a:blip r:embed="rId2"/>
          <a:stretch>
            <a:fillRect/>
          </a:stretch>
        </p:blipFill>
        <p:spPr>
          <a:xfrm>
            <a:off x="709612" y="260648"/>
            <a:ext cx="7724775" cy="5219700"/>
          </a:xfrm>
          <a:prstGeom prst="rect">
            <a:avLst/>
          </a:prstGeom>
        </p:spPr>
      </p:pic>
    </p:spTree>
    <p:extLst>
      <p:ext uri="{BB962C8B-B14F-4D97-AF65-F5344CB8AC3E}">
        <p14:creationId xmlns:p14="http://schemas.microsoft.com/office/powerpoint/2010/main" val="52738548"/>
      </p:ext>
    </p:extLst>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4F00635E-EFA5-459A-8374-58C6472DA2D4}"/>
              </a:ext>
            </a:extLst>
          </p:cNvPr>
          <p:cNvPicPr>
            <a:picLocks noChangeAspect="1"/>
          </p:cNvPicPr>
          <p:nvPr/>
        </p:nvPicPr>
        <p:blipFill>
          <a:blip r:embed="rId2"/>
          <a:stretch>
            <a:fillRect/>
          </a:stretch>
        </p:blipFill>
        <p:spPr>
          <a:xfrm>
            <a:off x="695325" y="692696"/>
            <a:ext cx="7753350" cy="4286250"/>
          </a:xfrm>
          <a:prstGeom prst="rect">
            <a:avLst/>
          </a:prstGeom>
        </p:spPr>
      </p:pic>
    </p:spTree>
    <p:extLst>
      <p:ext uri="{BB962C8B-B14F-4D97-AF65-F5344CB8AC3E}">
        <p14:creationId xmlns:p14="http://schemas.microsoft.com/office/powerpoint/2010/main" val="3806494915"/>
      </p:ext>
    </p:extLst>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29" y="346650"/>
            <a:ext cx="8518238" cy="562074"/>
          </a:xfrm>
        </p:spPr>
        <p:txBody>
          <a:bodyPr>
            <a:noAutofit/>
          </a:bodyPr>
          <a:lstStyle/>
          <a:p>
            <a:r>
              <a:rPr lang="en-GB" sz="3800" dirty="0"/>
              <a:t>Review Meeting 1 and Progress Meeting 1</a:t>
            </a:r>
          </a:p>
        </p:txBody>
      </p:sp>
      <p:sp>
        <p:nvSpPr>
          <p:cNvPr id="3" name="Content Placeholder 2"/>
          <p:cNvSpPr>
            <a:spLocks noGrp="1"/>
          </p:cNvSpPr>
          <p:nvPr>
            <p:ph idx="1"/>
          </p:nvPr>
        </p:nvSpPr>
        <p:spPr>
          <a:xfrm>
            <a:off x="178741" y="1062545"/>
            <a:ext cx="8507288" cy="4713387"/>
          </a:xfrm>
        </p:spPr>
        <p:txBody>
          <a:bodyPr vert="horz" lIns="91440" tIns="45720" rIns="91440" bIns="45720" rtlCol="0" anchor="t">
            <a:normAutofit/>
          </a:bodyPr>
          <a:lstStyle/>
          <a:p>
            <a:pPr marL="0" indent="0" fontAlgn="base">
              <a:buNone/>
            </a:pPr>
            <a:r>
              <a:rPr lang="en-GB" b="1" i="1" dirty="0"/>
              <a:t>      Review Meeting 1: WB: 27</a:t>
            </a:r>
            <a:r>
              <a:rPr lang="en-GB" b="1" i="1" baseline="30000" dirty="0"/>
              <a:t>th</a:t>
            </a:r>
            <a:r>
              <a:rPr lang="en-GB" b="1" i="1" dirty="0"/>
              <a:t> November 2023</a:t>
            </a:r>
          </a:p>
          <a:p>
            <a:pPr marL="482600" marR="17780" indent="0">
              <a:lnSpc>
                <a:spcPct val="100000"/>
              </a:lnSpc>
              <a:spcBef>
                <a:spcPts val="530"/>
              </a:spcBef>
              <a:buNone/>
              <a:tabLst>
                <a:tab pos="710565" algn="l"/>
                <a:tab pos="711200" algn="l"/>
              </a:tabLst>
            </a:pPr>
            <a:r>
              <a:rPr lang="en-GB" sz="2400" spc="-5" dirty="0">
                <a:solidFill>
                  <a:srgbClr val="7030A0"/>
                </a:solidFill>
                <a:latin typeface="Carlito"/>
                <a:cs typeface="Carlito"/>
              </a:rPr>
              <a:t>UT </a:t>
            </a:r>
            <a:r>
              <a:rPr lang="en-GB" sz="2400" spc="-10" dirty="0">
                <a:solidFill>
                  <a:srgbClr val="7030A0"/>
                </a:solidFill>
                <a:latin typeface="Carlito"/>
                <a:cs typeface="Carlito"/>
              </a:rPr>
              <a:t>(either in-person </a:t>
            </a:r>
            <a:r>
              <a:rPr lang="en-GB" sz="2400" spc="-5" dirty="0">
                <a:solidFill>
                  <a:srgbClr val="7030A0"/>
                </a:solidFill>
                <a:latin typeface="Carlito"/>
                <a:cs typeface="Carlito"/>
              </a:rPr>
              <a:t>or </a:t>
            </a:r>
            <a:r>
              <a:rPr lang="en-GB" sz="2400" spc="-10" dirty="0">
                <a:solidFill>
                  <a:srgbClr val="7030A0"/>
                </a:solidFill>
                <a:latin typeface="Carlito"/>
                <a:cs typeface="Carlito"/>
              </a:rPr>
              <a:t>online), </a:t>
            </a:r>
            <a:r>
              <a:rPr lang="en-GB" sz="2400" spc="-5" dirty="0">
                <a:solidFill>
                  <a:srgbClr val="7030A0"/>
                </a:solidFill>
                <a:latin typeface="Carlito"/>
                <a:cs typeface="Carlito"/>
              </a:rPr>
              <a:t>class </a:t>
            </a:r>
            <a:r>
              <a:rPr lang="en-GB" sz="2400" spc="-25" dirty="0">
                <a:solidFill>
                  <a:srgbClr val="7030A0"/>
                </a:solidFill>
                <a:latin typeface="Carlito"/>
                <a:cs typeface="Carlito"/>
              </a:rPr>
              <a:t>teacher/mentor, </a:t>
            </a:r>
            <a:r>
              <a:rPr lang="en-GB" sz="2400" spc="-5" dirty="0">
                <a:solidFill>
                  <a:srgbClr val="7030A0"/>
                </a:solidFill>
                <a:latin typeface="Carlito"/>
                <a:cs typeface="Carlito"/>
              </a:rPr>
              <a:t>and  </a:t>
            </a:r>
            <a:r>
              <a:rPr lang="en-GB" sz="2400" spc="-10" dirty="0">
                <a:solidFill>
                  <a:srgbClr val="7030A0"/>
                </a:solidFill>
                <a:latin typeface="Carlito"/>
                <a:cs typeface="Carlito"/>
              </a:rPr>
              <a:t>Associate </a:t>
            </a:r>
            <a:r>
              <a:rPr lang="en-GB" sz="2400" spc="-55" dirty="0">
                <a:solidFill>
                  <a:srgbClr val="7030A0"/>
                </a:solidFill>
                <a:latin typeface="Carlito"/>
                <a:cs typeface="Carlito"/>
              </a:rPr>
              <a:t>Teacher. </a:t>
            </a:r>
            <a:r>
              <a:rPr lang="en-GB" sz="2400" spc="-10" dirty="0">
                <a:solidFill>
                  <a:srgbClr val="7030A0"/>
                </a:solidFill>
                <a:latin typeface="Carlito"/>
                <a:cs typeface="Carlito"/>
              </a:rPr>
              <a:t>Observation </a:t>
            </a:r>
            <a:r>
              <a:rPr lang="en-GB" sz="2400" spc="-15" dirty="0">
                <a:solidFill>
                  <a:srgbClr val="7030A0"/>
                </a:solidFill>
                <a:latin typeface="Carlito"/>
                <a:cs typeface="Carlito"/>
              </a:rPr>
              <a:t>feedback </a:t>
            </a:r>
            <a:r>
              <a:rPr lang="en-GB" sz="2400" spc="-5" dirty="0">
                <a:solidFill>
                  <a:srgbClr val="7030A0"/>
                </a:solidFill>
                <a:latin typeface="Carlito"/>
                <a:cs typeface="Carlito"/>
              </a:rPr>
              <a:t>discussion. </a:t>
            </a:r>
            <a:r>
              <a:rPr lang="en-GB" sz="2400" spc="-10" dirty="0">
                <a:solidFill>
                  <a:srgbClr val="7030A0"/>
                </a:solidFill>
                <a:latin typeface="Carlito"/>
                <a:cs typeface="Carlito"/>
              </a:rPr>
              <a:t>Sharing  Critical Incident. Progress against </a:t>
            </a:r>
            <a:r>
              <a:rPr lang="en-GB" sz="2400" dirty="0">
                <a:solidFill>
                  <a:srgbClr val="7030A0"/>
                </a:solidFill>
                <a:latin typeface="Carlito"/>
                <a:cs typeface="Carlito"/>
              </a:rPr>
              <a:t>BCU </a:t>
            </a:r>
            <a:r>
              <a:rPr lang="en-GB" sz="2400" spc="-20" dirty="0">
                <a:solidFill>
                  <a:srgbClr val="7030A0"/>
                </a:solidFill>
                <a:latin typeface="Carlito"/>
                <a:cs typeface="Carlito"/>
              </a:rPr>
              <a:t>Key </a:t>
            </a:r>
            <a:r>
              <a:rPr lang="en-GB" sz="2400" spc="-5" dirty="0">
                <a:solidFill>
                  <a:srgbClr val="7030A0"/>
                </a:solidFill>
                <a:latin typeface="Carlito"/>
                <a:cs typeface="Carlito"/>
              </a:rPr>
              <a:t>Themes. </a:t>
            </a:r>
          </a:p>
          <a:p>
            <a:pPr marL="482600" marR="17780" indent="0">
              <a:lnSpc>
                <a:spcPct val="100000"/>
              </a:lnSpc>
              <a:spcBef>
                <a:spcPts val="530"/>
              </a:spcBef>
              <a:buNone/>
              <a:tabLst>
                <a:tab pos="710565" algn="l"/>
                <a:tab pos="711200" algn="l"/>
              </a:tabLst>
            </a:pPr>
            <a:endParaRPr lang="en-GB" sz="2400" b="1" i="1" spc="-5" dirty="0">
              <a:latin typeface="Carlito"/>
            </a:endParaRPr>
          </a:p>
          <a:p>
            <a:pPr marL="482600" marR="17780" indent="0">
              <a:lnSpc>
                <a:spcPct val="100000"/>
              </a:lnSpc>
              <a:spcBef>
                <a:spcPts val="530"/>
              </a:spcBef>
              <a:buNone/>
              <a:tabLst>
                <a:tab pos="710565" algn="l"/>
                <a:tab pos="711200" algn="l"/>
              </a:tabLst>
            </a:pPr>
            <a:r>
              <a:rPr lang="en-GB" b="1" i="1" dirty="0"/>
              <a:t>Progress Meeting 1: WB: 18</a:t>
            </a:r>
            <a:r>
              <a:rPr lang="en-GB" b="1" i="1" baseline="30000" dirty="0"/>
              <a:t>th</a:t>
            </a:r>
            <a:r>
              <a:rPr lang="en-GB" b="1" i="1" dirty="0"/>
              <a:t> December 2023</a:t>
            </a:r>
            <a:endParaRPr lang="en-GB" dirty="0"/>
          </a:p>
          <a:p>
            <a:pPr marL="482600" marR="17780" indent="0">
              <a:lnSpc>
                <a:spcPct val="100000"/>
              </a:lnSpc>
              <a:spcBef>
                <a:spcPts val="530"/>
              </a:spcBef>
              <a:buNone/>
              <a:tabLst>
                <a:tab pos="710565" algn="l"/>
                <a:tab pos="711200" algn="l"/>
              </a:tabLst>
            </a:pPr>
            <a:r>
              <a:rPr lang="en-GB" sz="2400" spc="-5" dirty="0">
                <a:solidFill>
                  <a:srgbClr val="7030A0"/>
                </a:solidFill>
                <a:latin typeface="Carlito"/>
                <a:cs typeface="Carlito"/>
              </a:rPr>
              <a:t>UT </a:t>
            </a:r>
            <a:r>
              <a:rPr lang="en-GB" sz="2400" spc="-10" dirty="0">
                <a:solidFill>
                  <a:srgbClr val="7030A0"/>
                </a:solidFill>
                <a:latin typeface="Carlito"/>
                <a:cs typeface="Carlito"/>
              </a:rPr>
              <a:t>(either in-person </a:t>
            </a:r>
            <a:r>
              <a:rPr lang="en-GB" sz="2400" spc="-5" dirty="0">
                <a:solidFill>
                  <a:srgbClr val="7030A0"/>
                </a:solidFill>
                <a:latin typeface="Carlito"/>
                <a:cs typeface="Carlito"/>
              </a:rPr>
              <a:t>or </a:t>
            </a:r>
            <a:r>
              <a:rPr lang="en-GB" sz="2400" spc="-10" dirty="0">
                <a:solidFill>
                  <a:srgbClr val="7030A0"/>
                </a:solidFill>
                <a:latin typeface="Carlito"/>
                <a:cs typeface="Carlito"/>
              </a:rPr>
              <a:t>online), </a:t>
            </a:r>
            <a:r>
              <a:rPr lang="en-GB" sz="2400" spc="-5" dirty="0">
                <a:solidFill>
                  <a:srgbClr val="7030A0"/>
                </a:solidFill>
                <a:latin typeface="Carlito"/>
                <a:cs typeface="Carlito"/>
              </a:rPr>
              <a:t>class </a:t>
            </a:r>
            <a:r>
              <a:rPr lang="en-GB" sz="2400" spc="-25" dirty="0">
                <a:solidFill>
                  <a:srgbClr val="7030A0"/>
                </a:solidFill>
                <a:latin typeface="Carlito"/>
                <a:cs typeface="Carlito"/>
              </a:rPr>
              <a:t>teacher/mentor, </a:t>
            </a:r>
            <a:r>
              <a:rPr lang="en-GB" sz="2400" spc="-5" dirty="0">
                <a:solidFill>
                  <a:srgbClr val="7030A0"/>
                </a:solidFill>
                <a:latin typeface="Carlito"/>
                <a:cs typeface="Carlito"/>
              </a:rPr>
              <a:t>and  </a:t>
            </a:r>
            <a:r>
              <a:rPr lang="en-GB" sz="2400" spc="-10" dirty="0">
                <a:solidFill>
                  <a:srgbClr val="7030A0"/>
                </a:solidFill>
                <a:latin typeface="Carlito"/>
                <a:cs typeface="Carlito"/>
              </a:rPr>
              <a:t>Associate </a:t>
            </a:r>
            <a:r>
              <a:rPr lang="en-GB" sz="2400" spc="-55" dirty="0">
                <a:solidFill>
                  <a:srgbClr val="7030A0"/>
                </a:solidFill>
                <a:latin typeface="Carlito"/>
                <a:cs typeface="Carlito"/>
              </a:rPr>
              <a:t>Teacher. </a:t>
            </a:r>
            <a:r>
              <a:rPr lang="en-GB" sz="2400" spc="-10" dirty="0">
                <a:solidFill>
                  <a:srgbClr val="7030A0"/>
                </a:solidFill>
                <a:latin typeface="Carlito"/>
                <a:cs typeface="Carlito"/>
              </a:rPr>
              <a:t>Observation </a:t>
            </a:r>
            <a:r>
              <a:rPr lang="en-GB" sz="2400" spc="-15" dirty="0">
                <a:solidFill>
                  <a:srgbClr val="7030A0"/>
                </a:solidFill>
                <a:latin typeface="Carlito"/>
                <a:cs typeface="Carlito"/>
              </a:rPr>
              <a:t>feedback </a:t>
            </a:r>
            <a:r>
              <a:rPr lang="en-GB" sz="2400" spc="-5" dirty="0">
                <a:solidFill>
                  <a:srgbClr val="7030A0"/>
                </a:solidFill>
                <a:latin typeface="Carlito"/>
                <a:cs typeface="Carlito"/>
              </a:rPr>
              <a:t>discussion. </a:t>
            </a:r>
            <a:r>
              <a:rPr lang="en-GB" sz="2400" spc="-10" dirty="0">
                <a:solidFill>
                  <a:srgbClr val="7030A0"/>
                </a:solidFill>
                <a:latin typeface="Carlito"/>
                <a:cs typeface="Carlito"/>
              </a:rPr>
              <a:t>Sharing  Critical Incident. Progress against </a:t>
            </a:r>
            <a:r>
              <a:rPr lang="en-GB" sz="2400" dirty="0">
                <a:solidFill>
                  <a:srgbClr val="7030A0"/>
                </a:solidFill>
                <a:latin typeface="Carlito"/>
                <a:cs typeface="Carlito"/>
              </a:rPr>
              <a:t>BCU </a:t>
            </a:r>
            <a:r>
              <a:rPr lang="en-GB" sz="2400" spc="-20" dirty="0">
                <a:solidFill>
                  <a:srgbClr val="7030A0"/>
                </a:solidFill>
                <a:latin typeface="Carlito"/>
                <a:cs typeface="Carlito"/>
              </a:rPr>
              <a:t>Key </a:t>
            </a:r>
            <a:r>
              <a:rPr lang="en-GB" sz="2400" spc="-5" dirty="0">
                <a:solidFill>
                  <a:srgbClr val="7030A0"/>
                </a:solidFill>
                <a:latin typeface="Carlito"/>
                <a:cs typeface="Carlito"/>
              </a:rPr>
              <a:t>Themes. </a:t>
            </a:r>
            <a:endParaRPr lang="en-GB" sz="2400" dirty="0">
              <a:solidFill>
                <a:srgbClr val="7030A0"/>
              </a:solidFill>
              <a:latin typeface="Carlito"/>
              <a:cs typeface="Carlito"/>
            </a:endParaRPr>
          </a:p>
        </p:txBody>
      </p:sp>
    </p:spTree>
    <p:extLst>
      <p:ext uri="{BB962C8B-B14F-4D97-AF65-F5344CB8AC3E}">
        <p14:creationId xmlns:p14="http://schemas.microsoft.com/office/powerpoint/2010/main" val="997711664"/>
      </p:ext>
    </p:extLst>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190007" y="1144456"/>
            <a:ext cx="8515984" cy="4188902"/>
          </a:xfrm>
        </p:spPr>
        <p:txBody>
          <a:bodyPr vert="horz" lIns="91440" tIns="45720" rIns="91440" bIns="45720" rtlCol="0" anchor="t">
            <a:noAutofit/>
          </a:bodyPr>
          <a:lstStyle/>
          <a:p>
            <a:pPr marL="0" indent="0" fontAlgn="base">
              <a:lnSpc>
                <a:spcPct val="100000"/>
              </a:lnSpc>
              <a:buNone/>
            </a:pPr>
            <a:r>
              <a:rPr lang="en-GB" sz="3200" b="1" dirty="0"/>
              <a:t>Review Meeting 1</a:t>
            </a:r>
            <a:r>
              <a:rPr lang="en-US" sz="3200" dirty="0"/>
              <a:t>​ - Full Time</a:t>
            </a:r>
          </a:p>
          <a:p>
            <a:pPr algn="just">
              <a:spcAft>
                <a:spcPts val="400"/>
              </a:spcAft>
            </a:pPr>
            <a:r>
              <a:rPr lang="en-GB" sz="2000" b="1" dirty="0">
                <a:effectLst/>
                <a:ea typeface="Times New Roman" panose="02020603050405020304" pitchFamily="18" charset="0"/>
              </a:rPr>
              <a:t>Review Meeting 1</a:t>
            </a:r>
            <a:r>
              <a:rPr lang="en-GB" sz="2000" dirty="0">
                <a:effectLst/>
                <a:ea typeface="Times New Roman" panose="02020603050405020304" pitchFamily="18" charset="0"/>
              </a:rPr>
              <a:t> (SBT1) Associate Teachers who are </a:t>
            </a:r>
            <a:r>
              <a:rPr lang="en-GB" sz="2000" b="1" dirty="0">
                <a:effectLst/>
                <a:ea typeface="Times New Roman" panose="02020603050405020304" pitchFamily="18" charset="0"/>
              </a:rPr>
              <a:t>on track</a:t>
            </a:r>
            <a:r>
              <a:rPr lang="en-GB" sz="2000" dirty="0">
                <a:effectLst/>
                <a:ea typeface="Times New Roman" panose="02020603050405020304" pitchFamily="18" charset="0"/>
              </a:rPr>
              <a:t> to be awarded QTS at the end of the course will be demonstrating their competence in </a:t>
            </a:r>
            <a:r>
              <a:rPr lang="en-GB" sz="2000" b="1" dirty="0">
                <a:effectLst/>
                <a:ea typeface="Times New Roman" panose="02020603050405020304" pitchFamily="18" charset="0"/>
              </a:rPr>
              <a:t>some</a:t>
            </a:r>
            <a:r>
              <a:rPr lang="en-GB" sz="2000" dirty="0">
                <a:effectLst/>
                <a:ea typeface="Times New Roman" panose="02020603050405020304" pitchFamily="18" charset="0"/>
              </a:rPr>
              <a:t> of the BCU Curriculum Themes at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a:t>
            </a:r>
          </a:p>
          <a:p>
            <a:pPr marL="0" indent="0" algn="just">
              <a:spcAft>
                <a:spcPts val="400"/>
              </a:spcAft>
              <a:buNone/>
            </a:pPr>
            <a:endParaRPr lang="en-GB" sz="2000" dirty="0">
              <a:effectLst/>
              <a:ea typeface="Times New Roman" panose="02020603050405020304" pitchFamily="18" charset="0"/>
            </a:endParaRPr>
          </a:p>
          <a:p>
            <a:pPr algn="just">
              <a:spcAft>
                <a:spcPts val="400"/>
              </a:spcAft>
            </a:pPr>
            <a:r>
              <a:rPr lang="en-GB" sz="2000" dirty="0">
                <a:effectLst/>
                <a:ea typeface="Times New Roman" panose="02020603050405020304" pitchFamily="18" charset="0"/>
              </a:rPr>
              <a:t>Associate Teacher </a:t>
            </a:r>
            <a:r>
              <a:rPr lang="en-GB" sz="2000" b="1" dirty="0">
                <a:effectLst/>
                <a:ea typeface="Times New Roman" panose="02020603050405020304" pitchFamily="18" charset="0"/>
              </a:rPr>
              <a:t>requiring improvement</a:t>
            </a:r>
            <a:r>
              <a:rPr lang="en-GB" sz="2000" dirty="0">
                <a:effectLst/>
                <a:ea typeface="Times New Roman" panose="02020603050405020304" pitchFamily="18" charset="0"/>
              </a:rPr>
              <a:t> is not able to demonstrate their competence in some elements of the BCU Curriculum Themes at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 and/or not fully engaged or responding to advice and feedback.  The Associate Teacher will be subject to the Rapid Improvement process and targets and strategies for improvement will be identified and a Rapid Improvement Targets (RIT) form will be completed. </a:t>
            </a:r>
          </a:p>
          <a:p>
            <a:pPr marL="0" indent="0">
              <a:lnSpc>
                <a:spcPct val="100000"/>
              </a:lnSpc>
              <a:buNone/>
            </a:pPr>
            <a:endParaRPr lang="en-GB" sz="2000" dirty="0"/>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2304205681"/>
      </p:ext>
    </p:extLst>
  </p:cSld>
  <p:clrMapOvr>
    <a:masterClrMapping/>
  </p:clrMapOvr>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179512" y="822722"/>
            <a:ext cx="8515984" cy="4188902"/>
          </a:xfrm>
        </p:spPr>
        <p:txBody>
          <a:bodyPr vert="horz" lIns="91440" tIns="45720" rIns="91440" bIns="45720" rtlCol="0" anchor="t">
            <a:noAutofit/>
          </a:bodyPr>
          <a:lstStyle/>
          <a:p>
            <a:pPr marL="0" indent="0" fontAlgn="base">
              <a:lnSpc>
                <a:spcPct val="100000"/>
              </a:lnSpc>
              <a:buNone/>
            </a:pPr>
            <a:r>
              <a:rPr lang="en-GB" sz="3200" b="1" dirty="0"/>
              <a:t>Progress Meeting 1</a:t>
            </a:r>
            <a:r>
              <a:rPr lang="en-US" sz="3200" dirty="0"/>
              <a:t>​ - Full Time</a:t>
            </a:r>
          </a:p>
          <a:p>
            <a:pPr algn="just">
              <a:spcAft>
                <a:spcPts val="400"/>
              </a:spcAft>
            </a:pPr>
            <a:r>
              <a:rPr lang="en-GB" sz="2000" b="1" dirty="0">
                <a:effectLst/>
                <a:ea typeface="Times New Roman" panose="02020603050405020304" pitchFamily="18" charset="0"/>
              </a:rPr>
              <a:t>Progress Meeting 1</a:t>
            </a:r>
            <a:r>
              <a:rPr lang="en-GB" sz="2000" dirty="0">
                <a:effectLst/>
                <a:ea typeface="Times New Roman" panose="02020603050405020304" pitchFamily="18" charset="0"/>
              </a:rPr>
              <a:t> (SBT 1) – Associate teachers who are </a:t>
            </a:r>
            <a:r>
              <a:rPr lang="en-GB" sz="2000" b="1" dirty="0">
                <a:effectLst/>
                <a:ea typeface="Times New Roman" panose="02020603050405020304" pitchFamily="18" charset="0"/>
              </a:rPr>
              <a:t>on track</a:t>
            </a:r>
            <a:r>
              <a:rPr lang="en-GB" sz="2000" dirty="0">
                <a:effectLst/>
                <a:ea typeface="Times New Roman" panose="02020603050405020304" pitchFamily="18" charset="0"/>
              </a:rPr>
              <a:t> to be awarded QTS at the end of the course will be demonstrating their competence in 75% of each BCU Curriculum Theme at the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a:t>
            </a:r>
          </a:p>
          <a:p>
            <a:pPr algn="just">
              <a:spcAft>
                <a:spcPts val="400"/>
              </a:spcAft>
            </a:pPr>
            <a:r>
              <a:rPr lang="en-GB" sz="2000" dirty="0">
                <a:effectLst/>
                <a:ea typeface="Times New Roman" panose="02020603050405020304" pitchFamily="18" charset="0"/>
              </a:rPr>
              <a:t>Associate Teachers </a:t>
            </a:r>
            <a:r>
              <a:rPr lang="en-GB" sz="2000" b="1" dirty="0">
                <a:effectLst/>
                <a:ea typeface="Times New Roman" panose="02020603050405020304" pitchFamily="18" charset="0"/>
              </a:rPr>
              <a:t>requiring improvement</a:t>
            </a:r>
            <a:r>
              <a:rPr lang="en-GB" sz="2000" dirty="0">
                <a:effectLst/>
                <a:ea typeface="Times New Roman" panose="02020603050405020304" pitchFamily="18" charset="0"/>
              </a:rPr>
              <a:t> are demonstrating their competence in less than 75% of each of the BCU Curriculum Themes at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 and/or not fully engaged or responding to advice and feedback.  The Associate Teacher will be subject to the Rapid Improvement process and targets and strategies for improvement will be identified and a Rapid Improvement Targets (RIT) form will be completed to be shared with the next placement school.</a:t>
            </a:r>
          </a:p>
          <a:p>
            <a:r>
              <a:rPr lang="en-GB" sz="2000" dirty="0">
                <a:effectLst/>
                <a:ea typeface="Times New Roman" panose="02020603050405020304" pitchFamily="18" charset="0"/>
              </a:rPr>
              <a:t>Associate Teachers not demonstrating their competence in at least 50% of elements in each of the BCU Curriculum Themes at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 and/or not fully engaged or responding to advice and feedback will have </a:t>
            </a:r>
            <a:r>
              <a:rPr lang="en-GB" sz="2000" b="1" dirty="0">
                <a:effectLst/>
                <a:ea typeface="Times New Roman" panose="02020603050405020304" pitchFamily="18" charset="0"/>
              </a:rPr>
              <a:t>failed SBT1</a:t>
            </a:r>
            <a:r>
              <a:rPr lang="en-GB" sz="2000" dirty="0">
                <a:effectLst/>
                <a:ea typeface="Times New Roman" panose="02020603050405020304" pitchFamily="18" charset="0"/>
              </a:rPr>
              <a:t>.</a:t>
            </a:r>
            <a:endParaRPr lang="en-GB" sz="2000" dirty="0"/>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3684311125"/>
      </p:ext>
    </p:extLst>
  </p:cSld>
  <p:clrMapOvr>
    <a:masterClrMapping/>
  </p:clrMapOvr>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29" y="346649"/>
            <a:ext cx="8518238" cy="957217"/>
          </a:xfrm>
        </p:spPr>
        <p:txBody>
          <a:bodyPr>
            <a:noAutofit/>
          </a:bodyPr>
          <a:lstStyle/>
          <a:p>
            <a:r>
              <a:rPr lang="en-GB" sz="3800" dirty="0"/>
              <a:t>Review Meeting 1a/1b and Progress Meeting 1 Part Time Year 1</a:t>
            </a:r>
          </a:p>
        </p:txBody>
      </p:sp>
      <p:sp>
        <p:nvSpPr>
          <p:cNvPr id="3" name="Content Placeholder 2"/>
          <p:cNvSpPr>
            <a:spLocks noGrp="1"/>
          </p:cNvSpPr>
          <p:nvPr>
            <p:ph idx="1"/>
          </p:nvPr>
        </p:nvSpPr>
        <p:spPr>
          <a:xfrm>
            <a:off x="178741" y="1519745"/>
            <a:ext cx="8507288" cy="4713387"/>
          </a:xfrm>
        </p:spPr>
        <p:txBody>
          <a:bodyPr vert="horz" lIns="91440" tIns="45720" rIns="91440" bIns="45720" rtlCol="0" anchor="t">
            <a:normAutofit lnSpcReduction="10000"/>
          </a:bodyPr>
          <a:lstStyle/>
          <a:p>
            <a:pPr marL="0" indent="0" fontAlgn="base">
              <a:buNone/>
            </a:pPr>
            <a:r>
              <a:rPr lang="en-GB" b="1" i="1" dirty="0"/>
              <a:t>Review Meeting 1a: </a:t>
            </a:r>
            <a:r>
              <a:rPr lang="en-GB" i="1" dirty="0"/>
              <a:t>18/19 March</a:t>
            </a:r>
          </a:p>
          <a:p>
            <a:pPr lvl="1" fontAlgn="base"/>
            <a:r>
              <a:rPr lang="en-GB" dirty="0">
                <a:solidFill>
                  <a:srgbClr val="7030A0"/>
                </a:solidFill>
              </a:rPr>
              <a:t>UT (either in person or online), mentor (class teacher)Lead mentor, and Associate Teacher. Sharing Critical Incident.  Progress against BCU Key Themes. </a:t>
            </a:r>
            <a:endParaRPr lang="en-GB" i="1" dirty="0"/>
          </a:p>
          <a:p>
            <a:pPr marL="0" indent="0" fontAlgn="base">
              <a:buNone/>
            </a:pPr>
            <a:r>
              <a:rPr lang="en-GB" b="1" i="1" dirty="0"/>
              <a:t>Review Meeting 1b: </a:t>
            </a:r>
            <a:r>
              <a:rPr lang="en-GB" i="1" dirty="0"/>
              <a:t>WB 3</a:t>
            </a:r>
            <a:r>
              <a:rPr lang="en-GB" i="1" baseline="30000" dirty="0"/>
              <a:t>rd</a:t>
            </a:r>
            <a:r>
              <a:rPr lang="en-GB" i="1" dirty="0"/>
              <a:t> June</a:t>
            </a:r>
          </a:p>
          <a:p>
            <a:pPr lvl="1" fontAlgn="base"/>
            <a:r>
              <a:rPr lang="en-GB" dirty="0">
                <a:solidFill>
                  <a:srgbClr val="7030A0"/>
                </a:solidFill>
              </a:rPr>
              <a:t>UT (either in person or online), mentor (class teacher)Lead mentor, and Associate Teacher. Sharing Critical Incident.  Progress against BCU Key Themes.  </a:t>
            </a:r>
          </a:p>
          <a:p>
            <a:pPr marL="0" indent="0" fontAlgn="base">
              <a:buNone/>
            </a:pPr>
            <a:r>
              <a:rPr lang="en-GB" b="1" i="1" dirty="0"/>
              <a:t>Progress Meeting 1: </a:t>
            </a:r>
            <a:r>
              <a:rPr lang="en-GB" i="1" dirty="0"/>
              <a:t>WB: 1</a:t>
            </a:r>
            <a:r>
              <a:rPr lang="en-GB" i="1" baseline="30000" dirty="0"/>
              <a:t>st</a:t>
            </a:r>
            <a:r>
              <a:rPr lang="en-GB" i="1" dirty="0"/>
              <a:t> July</a:t>
            </a:r>
            <a:endParaRPr lang="en-GB" dirty="0"/>
          </a:p>
          <a:p>
            <a:pPr lvl="1" fontAlgn="base"/>
            <a:r>
              <a:rPr lang="en-GB" dirty="0">
                <a:solidFill>
                  <a:srgbClr val="7030A0"/>
                </a:solidFill>
              </a:rPr>
              <a:t>UT (either in person or online), mentor (class teacher)Lead mentor, and Associate Teacher.  Sharing Critical Incident.  Progress against BCU Key Themes.  Targets reviewed.  Record strengths and areas for development.</a:t>
            </a:r>
          </a:p>
        </p:txBody>
      </p:sp>
    </p:spTree>
    <p:extLst>
      <p:ext uri="{BB962C8B-B14F-4D97-AF65-F5344CB8AC3E}">
        <p14:creationId xmlns:p14="http://schemas.microsoft.com/office/powerpoint/2010/main" val="2697594404"/>
      </p:ext>
    </p:extLst>
  </p:cSld>
  <p:clrMapOvr>
    <a:masterClrMapping/>
  </p:clrMapOvr>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190007" y="1144456"/>
            <a:ext cx="8515984" cy="4188902"/>
          </a:xfrm>
        </p:spPr>
        <p:txBody>
          <a:bodyPr vert="horz" lIns="91440" tIns="45720" rIns="91440" bIns="45720" rtlCol="0" anchor="t">
            <a:noAutofit/>
          </a:bodyPr>
          <a:lstStyle/>
          <a:p>
            <a:pPr marL="0" indent="0" fontAlgn="base">
              <a:lnSpc>
                <a:spcPct val="100000"/>
              </a:lnSpc>
              <a:buNone/>
            </a:pPr>
            <a:r>
              <a:rPr lang="en-GB" sz="3200" b="1" dirty="0"/>
              <a:t>Review Meeting 1a</a:t>
            </a:r>
            <a:r>
              <a:rPr lang="en-US" sz="3200" dirty="0"/>
              <a:t>​ - </a:t>
            </a:r>
            <a:r>
              <a:rPr lang="en-GB" sz="3200" dirty="0"/>
              <a:t>Part Time Year 1</a:t>
            </a:r>
            <a:endParaRPr lang="en-US" sz="3200" dirty="0"/>
          </a:p>
          <a:p>
            <a:pPr algn="just">
              <a:spcAft>
                <a:spcPts val="400"/>
              </a:spcAft>
            </a:pPr>
            <a:r>
              <a:rPr lang="en-GB" sz="2400" b="1" dirty="0">
                <a:effectLst/>
                <a:ea typeface="Times New Roman" panose="02020603050405020304" pitchFamily="18" charset="0"/>
              </a:rPr>
              <a:t>Review Meeting 1a </a:t>
            </a:r>
            <a:r>
              <a:rPr lang="en-GB" sz="2400" dirty="0">
                <a:effectLst/>
                <a:ea typeface="Times New Roman" panose="02020603050405020304" pitchFamily="18" charset="0"/>
              </a:rPr>
              <a:t> (SBT1) Associate Teachers who are </a:t>
            </a:r>
            <a:r>
              <a:rPr lang="en-GB" sz="2400" b="1" dirty="0">
                <a:effectLst/>
                <a:ea typeface="Times New Roman" panose="02020603050405020304" pitchFamily="18" charset="0"/>
              </a:rPr>
              <a:t>on track</a:t>
            </a:r>
            <a:r>
              <a:rPr lang="en-GB" sz="2400" dirty="0">
                <a:effectLst/>
                <a:ea typeface="Times New Roman" panose="02020603050405020304" pitchFamily="18" charset="0"/>
              </a:rPr>
              <a:t> to be awarded QTS at the end of the course will be demonstrating their competence in </a:t>
            </a:r>
            <a:r>
              <a:rPr lang="en-GB" sz="2400" b="1" dirty="0">
                <a:effectLst/>
                <a:ea typeface="Times New Roman" panose="02020603050405020304" pitchFamily="18" charset="0"/>
              </a:rPr>
              <a:t>some</a:t>
            </a:r>
            <a:r>
              <a:rPr lang="en-GB" sz="2400" dirty="0">
                <a:effectLst/>
                <a:ea typeface="Times New Roman" panose="02020603050405020304" pitchFamily="18" charset="0"/>
              </a:rPr>
              <a:t> of the BCU Curriculum Themes at </a:t>
            </a:r>
            <a:r>
              <a:rPr lang="en-GB" sz="2400" b="1" dirty="0">
                <a:effectLst/>
                <a:ea typeface="Times New Roman" panose="02020603050405020304" pitchFamily="18" charset="0"/>
              </a:rPr>
              <a:t>Working Towards</a:t>
            </a:r>
            <a:r>
              <a:rPr lang="en-GB" sz="2400" dirty="0">
                <a:effectLst/>
                <a:ea typeface="Times New Roman" panose="02020603050405020304" pitchFamily="18" charset="0"/>
              </a:rPr>
              <a:t> level.</a:t>
            </a:r>
          </a:p>
          <a:p>
            <a:pPr algn="just">
              <a:spcAft>
                <a:spcPts val="400"/>
              </a:spcAft>
            </a:pPr>
            <a:r>
              <a:rPr lang="en-GB" sz="2400" dirty="0">
                <a:effectLst/>
                <a:ea typeface="Times New Roman" panose="02020603050405020304" pitchFamily="18" charset="0"/>
              </a:rPr>
              <a:t>Associate Teacher </a:t>
            </a:r>
            <a:r>
              <a:rPr lang="en-GB" sz="2400" b="1" dirty="0">
                <a:effectLst/>
                <a:ea typeface="Times New Roman" panose="02020603050405020304" pitchFamily="18" charset="0"/>
              </a:rPr>
              <a:t>requiring improvement</a:t>
            </a:r>
            <a:r>
              <a:rPr lang="en-GB" sz="2400" dirty="0">
                <a:effectLst/>
                <a:ea typeface="Times New Roman" panose="02020603050405020304" pitchFamily="18" charset="0"/>
              </a:rPr>
              <a:t> is not able to demonstrate their competence in some elements of the BCU Curriculum Themes at </a:t>
            </a:r>
            <a:r>
              <a:rPr lang="en-GB" sz="2400" b="1" dirty="0">
                <a:effectLst/>
                <a:ea typeface="Times New Roman" panose="02020603050405020304" pitchFamily="18" charset="0"/>
              </a:rPr>
              <a:t>Working Towards</a:t>
            </a:r>
            <a:r>
              <a:rPr lang="en-GB" sz="2400" dirty="0">
                <a:effectLst/>
                <a:ea typeface="Times New Roman" panose="02020603050405020304" pitchFamily="18" charset="0"/>
              </a:rPr>
              <a:t> level and/or not fully engaged or responding to advice and feedback.  The Associate Teacher will be subject to the Rapid Improvement process and targets and strategies for improvement will be identified and a Rapid Improvement Targets (RIT) form will be completed. </a:t>
            </a:r>
          </a:p>
          <a:p>
            <a:pPr marL="0" indent="0">
              <a:lnSpc>
                <a:spcPct val="100000"/>
              </a:lnSpc>
              <a:buNone/>
            </a:pPr>
            <a:endParaRPr lang="en-GB" sz="2000" dirty="0"/>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809267549"/>
      </p:ext>
    </p:extLst>
  </p:cSld>
  <p:clrMapOvr>
    <a:masterClrMapping/>
  </p:clrMapOvr>
</p:sld>
</file>

<file path=ppt/slides/slide4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179512" y="908720"/>
            <a:ext cx="8515984" cy="4188902"/>
          </a:xfrm>
        </p:spPr>
        <p:txBody>
          <a:bodyPr vert="horz" lIns="91440" tIns="45720" rIns="91440" bIns="45720" rtlCol="0" anchor="t">
            <a:noAutofit/>
          </a:bodyPr>
          <a:lstStyle/>
          <a:p>
            <a:pPr marL="0" indent="0" fontAlgn="base">
              <a:lnSpc>
                <a:spcPct val="100000"/>
              </a:lnSpc>
              <a:buNone/>
            </a:pPr>
            <a:r>
              <a:rPr lang="en-GB" sz="3200" b="1" dirty="0"/>
              <a:t>Review Meeting 1b - </a:t>
            </a:r>
            <a:r>
              <a:rPr lang="en-GB" sz="3200" dirty="0"/>
              <a:t>Part Time Year 1</a:t>
            </a:r>
            <a:endParaRPr lang="en-US" sz="3200" dirty="0"/>
          </a:p>
          <a:p>
            <a:pPr algn="just">
              <a:spcAft>
                <a:spcPts val="400"/>
              </a:spcAft>
            </a:pPr>
            <a:r>
              <a:rPr lang="en-GB" sz="2400" b="1" dirty="0">
                <a:effectLst/>
                <a:ea typeface="Times New Roman" panose="02020603050405020304" pitchFamily="18" charset="0"/>
              </a:rPr>
              <a:t>Review Meeting 1b</a:t>
            </a:r>
            <a:r>
              <a:rPr lang="en-GB" sz="2400" dirty="0">
                <a:effectLst/>
                <a:ea typeface="Times New Roman" panose="02020603050405020304" pitchFamily="18" charset="0"/>
              </a:rPr>
              <a:t> (SBT 1) – Associate teachers who are </a:t>
            </a:r>
            <a:r>
              <a:rPr lang="en-GB" sz="2400" b="1" dirty="0">
                <a:effectLst/>
                <a:ea typeface="Times New Roman" panose="02020603050405020304" pitchFamily="18" charset="0"/>
              </a:rPr>
              <a:t>on track</a:t>
            </a:r>
            <a:r>
              <a:rPr lang="en-GB" sz="2400" dirty="0">
                <a:effectLst/>
                <a:ea typeface="Times New Roman" panose="02020603050405020304" pitchFamily="18" charset="0"/>
              </a:rPr>
              <a:t> to be awarded QTS at the end of the course will be demonstrating their competence in 75% of each BCU Curriculum Theme at the </a:t>
            </a:r>
            <a:r>
              <a:rPr lang="en-GB" sz="2400" b="1" dirty="0">
                <a:effectLst/>
                <a:ea typeface="Times New Roman" panose="02020603050405020304" pitchFamily="18" charset="0"/>
              </a:rPr>
              <a:t>Working Towards</a:t>
            </a:r>
            <a:r>
              <a:rPr lang="en-GB" sz="2400" dirty="0">
                <a:effectLst/>
                <a:ea typeface="Times New Roman" panose="02020603050405020304" pitchFamily="18" charset="0"/>
              </a:rPr>
              <a:t> level.</a:t>
            </a:r>
          </a:p>
          <a:p>
            <a:pPr algn="just">
              <a:spcAft>
                <a:spcPts val="400"/>
              </a:spcAft>
            </a:pPr>
            <a:r>
              <a:rPr lang="en-GB" sz="2400" dirty="0">
                <a:effectLst/>
                <a:ea typeface="Times New Roman" panose="02020603050405020304" pitchFamily="18" charset="0"/>
              </a:rPr>
              <a:t>Associate Teachers </a:t>
            </a:r>
            <a:r>
              <a:rPr lang="en-GB" sz="2400" b="1" dirty="0">
                <a:effectLst/>
                <a:ea typeface="Times New Roman" panose="02020603050405020304" pitchFamily="18" charset="0"/>
              </a:rPr>
              <a:t>requiring improvement</a:t>
            </a:r>
            <a:r>
              <a:rPr lang="en-GB" sz="2400" dirty="0">
                <a:effectLst/>
                <a:ea typeface="Times New Roman" panose="02020603050405020304" pitchFamily="18" charset="0"/>
              </a:rPr>
              <a:t> are demonstrating their competence in less than 75% of each of the BCU Curriculum Themes at </a:t>
            </a:r>
            <a:r>
              <a:rPr lang="en-GB" sz="2400" b="1" dirty="0">
                <a:effectLst/>
                <a:ea typeface="Times New Roman" panose="02020603050405020304" pitchFamily="18" charset="0"/>
              </a:rPr>
              <a:t>Working Towards</a:t>
            </a:r>
            <a:r>
              <a:rPr lang="en-GB" sz="2400" dirty="0">
                <a:effectLst/>
                <a:ea typeface="Times New Roman" panose="02020603050405020304" pitchFamily="18" charset="0"/>
              </a:rPr>
              <a:t> level and/or not fully engaged or responding to advice and feedback.  The Associate Teacher will be subject to the Rapid Improvement process and targets and strategies for improvement will be identified and a Rapid Improvement Targets (RIT) form will be completed to be shared with the next placement school.</a:t>
            </a:r>
          </a:p>
          <a:p>
            <a:pPr marL="0" indent="0">
              <a:lnSpc>
                <a:spcPct val="100000"/>
              </a:lnSpc>
              <a:buNone/>
            </a:pPr>
            <a:endParaRPr lang="en-GB" sz="2000" dirty="0"/>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2432799381"/>
      </p:ext>
    </p:extLst>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CAE7C62B-6BC8-4A33-B9D4-CB1B9D0DF141}"/>
              </a:ext>
            </a:extLst>
          </p:cNvPr>
          <p:cNvSpPr>
            <a:spLocks noGrp="1"/>
          </p:cNvSpPr>
          <p:nvPr>
            <p:ph type="title"/>
          </p:nvPr>
        </p:nvSpPr>
        <p:spPr>
          <a:xfrm>
            <a:off x="323528" y="260648"/>
            <a:ext cx="8712968" cy="1325563"/>
          </a:xfrm>
        </p:spPr>
        <p:txBody>
          <a:bodyPr/>
          <a:lstStyle/>
          <a:p>
            <a:pPr algn="ctr"/>
            <a:r>
              <a:rPr lang="en-GB" dirty="0"/>
              <a:t>Subject Specific Development Journal</a:t>
            </a:r>
          </a:p>
        </p:txBody>
      </p:sp>
      <p:pic>
        <p:nvPicPr>
          <p:cNvPr id="7" name="Content Placeholder 6">
            <a:extLst>
              <a:ext uri="{FF2B5EF4-FFF2-40B4-BE49-F238E27FC236}">
                <a16:creationId xmlns:a16="http://schemas.microsoft.com/office/drawing/2014/main" id="{DA7F28FC-79D4-4D11-8AB2-28076A4DF774}"/>
              </a:ext>
            </a:extLst>
          </p:cNvPr>
          <p:cNvPicPr>
            <a:picLocks noGrp="1" noChangeAspect="1"/>
          </p:cNvPicPr>
          <p:nvPr>
            <p:ph idx="1"/>
          </p:nvPr>
        </p:nvPicPr>
        <p:blipFill>
          <a:blip r:embed="rId2"/>
          <a:stretch>
            <a:fillRect/>
          </a:stretch>
        </p:blipFill>
        <p:spPr>
          <a:xfrm>
            <a:off x="1342182" y="1412776"/>
            <a:ext cx="6459636" cy="4351338"/>
          </a:xfrm>
          <a:prstGeom prst="rect">
            <a:avLst/>
          </a:prstGeom>
          <a:ln>
            <a:noFill/>
          </a:ln>
          <a:effectLst>
            <a:outerShdw blurRad="292100" dist="139700" dir="2700000" algn="tl" rotWithShape="0">
              <a:srgbClr val="333333">
                <a:alpha val="65000"/>
              </a:srgbClr>
            </a:outerShdw>
          </a:effectLst>
        </p:spPr>
      </p:pic>
    </p:spTree>
    <p:extLst>
      <p:ext uri="{BB962C8B-B14F-4D97-AF65-F5344CB8AC3E}">
        <p14:creationId xmlns:p14="http://schemas.microsoft.com/office/powerpoint/2010/main" val="1112973621"/>
      </p:ext>
    </p:extLst>
  </p:cSld>
  <p:clrMapOvr>
    <a:masterClrMapping/>
  </p:clrMapOvr>
</p:sld>
</file>

<file path=ppt/slides/slide5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156141" y="1025922"/>
            <a:ext cx="8515984" cy="4188902"/>
          </a:xfrm>
        </p:spPr>
        <p:txBody>
          <a:bodyPr vert="horz" lIns="91440" tIns="45720" rIns="91440" bIns="45720" rtlCol="0" anchor="t">
            <a:noAutofit/>
          </a:bodyPr>
          <a:lstStyle/>
          <a:p>
            <a:pPr marL="0" indent="0" fontAlgn="base">
              <a:lnSpc>
                <a:spcPct val="100000"/>
              </a:lnSpc>
              <a:buNone/>
            </a:pPr>
            <a:r>
              <a:rPr lang="en-GB" sz="3200" b="1" dirty="0"/>
              <a:t>Progress Meeting 1</a:t>
            </a:r>
            <a:r>
              <a:rPr lang="en-US" sz="3200" dirty="0"/>
              <a:t>​ - </a:t>
            </a:r>
            <a:r>
              <a:rPr lang="en-GB" sz="3200" dirty="0"/>
              <a:t>Part Time Year 1</a:t>
            </a:r>
            <a:endParaRPr lang="en-US" sz="3200" dirty="0"/>
          </a:p>
          <a:p>
            <a:pPr algn="just">
              <a:spcAft>
                <a:spcPts val="400"/>
              </a:spcAft>
            </a:pPr>
            <a:r>
              <a:rPr lang="en-GB" sz="2000" b="1" dirty="0">
                <a:effectLst/>
                <a:ea typeface="Times New Roman" panose="02020603050405020304" pitchFamily="18" charset="0"/>
              </a:rPr>
              <a:t>Progress Meeting 1</a:t>
            </a:r>
            <a:r>
              <a:rPr lang="en-GB" sz="2000" dirty="0">
                <a:effectLst/>
                <a:ea typeface="Times New Roman" panose="02020603050405020304" pitchFamily="18" charset="0"/>
              </a:rPr>
              <a:t> (SBT1) Associate teachers who are </a:t>
            </a:r>
            <a:r>
              <a:rPr lang="en-GB" sz="2000" b="1" dirty="0">
                <a:effectLst/>
                <a:ea typeface="Times New Roman" panose="02020603050405020304" pitchFamily="18" charset="0"/>
              </a:rPr>
              <a:t>on track</a:t>
            </a:r>
            <a:r>
              <a:rPr lang="en-GB" sz="2000" dirty="0">
                <a:effectLst/>
                <a:ea typeface="Times New Roman" panose="02020603050405020304" pitchFamily="18" charset="0"/>
              </a:rPr>
              <a:t> to be awarded QTS at the end of the course will be demonstrating their competence in 75% of each BCU Curriculum Theme at the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 </a:t>
            </a:r>
          </a:p>
          <a:p>
            <a:pPr algn="just">
              <a:spcAft>
                <a:spcPts val="400"/>
              </a:spcAft>
            </a:pPr>
            <a:r>
              <a:rPr lang="en-GB" sz="2000" dirty="0">
                <a:effectLst/>
                <a:ea typeface="Times New Roman" panose="02020603050405020304" pitchFamily="18" charset="0"/>
              </a:rPr>
              <a:t>Associate Teachers </a:t>
            </a:r>
            <a:r>
              <a:rPr lang="en-GB" sz="2000" b="1" dirty="0">
                <a:effectLst/>
                <a:ea typeface="Times New Roman" panose="02020603050405020304" pitchFamily="18" charset="0"/>
              </a:rPr>
              <a:t>requiring improvement</a:t>
            </a:r>
            <a:r>
              <a:rPr lang="en-GB" sz="2000" dirty="0">
                <a:effectLst/>
                <a:ea typeface="Times New Roman" panose="02020603050405020304" pitchFamily="18" charset="0"/>
              </a:rPr>
              <a:t> are demonstrating their competence in less than 75% of each of the BCU Curriculum Themes at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 and/or not fully engaged or responding to advice and feedback.  The Associate Teacher will be subject to the Rapid Improvement process and targets and strategies for improvement will be identified and a Rapid Improvement Targets (RIT) form will be completed.</a:t>
            </a:r>
          </a:p>
          <a:p>
            <a:pPr algn="just">
              <a:spcAft>
                <a:spcPts val="400"/>
              </a:spcAft>
            </a:pPr>
            <a:r>
              <a:rPr lang="en-GB" sz="2000" dirty="0">
                <a:effectLst/>
                <a:ea typeface="Times New Roman" panose="02020603050405020304" pitchFamily="18" charset="0"/>
              </a:rPr>
              <a:t>Associate Teachers not demonstrating their competence in at least 50% of elements in each of the BCU Curriculum Themes at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 and/or not fully engaged or responding to advice and feedback will have </a:t>
            </a:r>
            <a:r>
              <a:rPr lang="en-GB" sz="2000" b="1" dirty="0">
                <a:effectLst/>
                <a:ea typeface="Times New Roman" panose="02020603050405020304" pitchFamily="18" charset="0"/>
              </a:rPr>
              <a:t>failed SBT1</a:t>
            </a:r>
            <a:r>
              <a:rPr lang="en-GB" sz="2000" dirty="0">
                <a:effectLst/>
                <a:ea typeface="Times New Roman" panose="02020603050405020304" pitchFamily="18" charset="0"/>
              </a:rPr>
              <a:t>.</a:t>
            </a:r>
            <a:endParaRPr lang="en-GB" sz="2000" dirty="0"/>
          </a:p>
          <a:p>
            <a:pPr algn="just">
              <a:spcAft>
                <a:spcPts val="400"/>
              </a:spcAft>
            </a:pPr>
            <a:endParaRPr lang="en-GB" sz="1800" dirty="0">
              <a:effectLst/>
              <a:latin typeface="Arial" panose="020B0604020202020204" pitchFamily="34" charset="0"/>
              <a:ea typeface="Times New Roman" panose="02020603050405020304" pitchFamily="18" charset="0"/>
            </a:endParaRPr>
          </a:p>
          <a:p>
            <a:pPr marL="0" indent="0">
              <a:lnSpc>
                <a:spcPct val="100000"/>
              </a:lnSpc>
              <a:buNone/>
            </a:pPr>
            <a:endParaRPr lang="en-GB" sz="2000" dirty="0"/>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2060150804"/>
      </p:ext>
    </p:extLst>
  </p:cSld>
  <p:clrMapOvr>
    <a:masterClrMapping/>
  </p:clrMapOvr>
</p:sld>
</file>

<file path=ppt/slides/slide5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6429" y="346650"/>
            <a:ext cx="8518238" cy="562074"/>
          </a:xfrm>
        </p:spPr>
        <p:txBody>
          <a:bodyPr>
            <a:noAutofit/>
          </a:bodyPr>
          <a:lstStyle/>
          <a:p>
            <a:r>
              <a:rPr lang="en-GB" sz="3800" dirty="0"/>
              <a:t>Review Meeting 1a/1b and Progress Meeting 1 Part Time Year 2</a:t>
            </a:r>
          </a:p>
        </p:txBody>
      </p:sp>
      <p:sp>
        <p:nvSpPr>
          <p:cNvPr id="4" name="Content Placeholder 2">
            <a:extLst>
              <a:ext uri="{FF2B5EF4-FFF2-40B4-BE49-F238E27FC236}">
                <a16:creationId xmlns:a16="http://schemas.microsoft.com/office/drawing/2014/main" id="{AC09704B-0492-7FE8-C637-7A22155E2126}"/>
              </a:ext>
            </a:extLst>
          </p:cNvPr>
          <p:cNvSpPr txBox="1">
            <a:spLocks/>
          </p:cNvSpPr>
          <p:nvPr/>
        </p:nvSpPr>
        <p:spPr>
          <a:xfrm>
            <a:off x="456429" y="1340768"/>
            <a:ext cx="8507288" cy="4713387"/>
          </a:xfrm>
          <a:prstGeom prst="rect">
            <a:avLst/>
          </a:prstGeom>
        </p:spPr>
        <p:txBody>
          <a:bodyPr vert="horz" lIns="91440" tIns="45720" rIns="91440" bIns="45720" rtlCol="0" anchor="t">
            <a:normAutofit lnSpcReduction="10000"/>
          </a:bodyPr>
          <a:lst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a:lstStyle>
          <a:p>
            <a:pPr marL="0" indent="0" fontAlgn="base">
              <a:buFont typeface="Arial" panose="020B0604020202020204" pitchFamily="34" charset="0"/>
              <a:buNone/>
            </a:pPr>
            <a:r>
              <a:rPr lang="en-GB" b="1" i="1" dirty="0"/>
              <a:t>Review Meeting 2a: </a:t>
            </a:r>
            <a:r>
              <a:rPr lang="en-GB" i="1" dirty="0"/>
              <a:t>18/19 March</a:t>
            </a:r>
          </a:p>
          <a:p>
            <a:pPr lvl="1" fontAlgn="base"/>
            <a:r>
              <a:rPr lang="en-GB" dirty="0">
                <a:solidFill>
                  <a:srgbClr val="7030A0"/>
                </a:solidFill>
              </a:rPr>
              <a:t>UT (either in person or online), mentor (class teacher)Lead mentor, and Associate Teacher. Sharing Critical Incident.  Progress against BCU Key Themes. </a:t>
            </a:r>
            <a:endParaRPr lang="en-GB" i="1" dirty="0"/>
          </a:p>
          <a:p>
            <a:pPr marL="0" indent="0" fontAlgn="base">
              <a:buFont typeface="Arial" panose="020B0604020202020204" pitchFamily="34" charset="0"/>
              <a:buNone/>
            </a:pPr>
            <a:r>
              <a:rPr lang="en-GB" b="1" i="1" dirty="0"/>
              <a:t>Review Meeting 2b: </a:t>
            </a:r>
            <a:r>
              <a:rPr lang="en-GB" i="1" dirty="0"/>
              <a:t>WB 3</a:t>
            </a:r>
            <a:r>
              <a:rPr lang="en-GB" i="1" baseline="30000" dirty="0"/>
              <a:t>rd</a:t>
            </a:r>
            <a:r>
              <a:rPr lang="en-GB" i="1" dirty="0"/>
              <a:t> June</a:t>
            </a:r>
          </a:p>
          <a:p>
            <a:pPr lvl="1" fontAlgn="base"/>
            <a:r>
              <a:rPr lang="en-GB" dirty="0">
                <a:solidFill>
                  <a:srgbClr val="7030A0"/>
                </a:solidFill>
              </a:rPr>
              <a:t>UT (either in person or online), mentor (class teacher)Lead mentor, and Associate Teacher. Sharing Critical Incident.  Progress against BCU Key Themes.  </a:t>
            </a:r>
          </a:p>
          <a:p>
            <a:pPr marL="0" indent="0" fontAlgn="base">
              <a:buFont typeface="Arial" panose="020B0604020202020204" pitchFamily="34" charset="0"/>
              <a:buNone/>
            </a:pPr>
            <a:r>
              <a:rPr lang="en-GB" b="1" i="1" dirty="0"/>
              <a:t>Progress Meeting 2: </a:t>
            </a:r>
            <a:r>
              <a:rPr lang="en-GB" i="1" dirty="0"/>
              <a:t>WB: 1</a:t>
            </a:r>
            <a:r>
              <a:rPr lang="en-GB" i="1" baseline="30000" dirty="0"/>
              <a:t>st</a:t>
            </a:r>
            <a:r>
              <a:rPr lang="en-GB" i="1" dirty="0"/>
              <a:t> July</a:t>
            </a:r>
            <a:endParaRPr lang="en-GB" dirty="0"/>
          </a:p>
          <a:p>
            <a:pPr lvl="1" fontAlgn="base"/>
            <a:r>
              <a:rPr lang="en-GB" dirty="0">
                <a:solidFill>
                  <a:srgbClr val="7030A0"/>
                </a:solidFill>
              </a:rPr>
              <a:t>UT (either in person or online), mentor (class teacher)Lead mentor, and Associate Teacher.  Sharing Critical Incident.  Progress against BCU Key Themes.  Targets reviewed.  Record strengths and areas for development.</a:t>
            </a:r>
          </a:p>
        </p:txBody>
      </p:sp>
    </p:spTree>
    <p:extLst>
      <p:ext uri="{BB962C8B-B14F-4D97-AF65-F5344CB8AC3E}">
        <p14:creationId xmlns:p14="http://schemas.microsoft.com/office/powerpoint/2010/main" val="3699163057"/>
      </p:ext>
    </p:extLst>
  </p:cSld>
  <p:clrMapOvr>
    <a:masterClrMapping/>
  </p:clrMapOvr>
</p:sld>
</file>

<file path=ppt/slides/slide5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190007" y="1144456"/>
            <a:ext cx="8515984" cy="4188902"/>
          </a:xfrm>
        </p:spPr>
        <p:txBody>
          <a:bodyPr vert="horz" lIns="91440" tIns="45720" rIns="91440" bIns="45720" rtlCol="0" anchor="t">
            <a:noAutofit/>
          </a:bodyPr>
          <a:lstStyle/>
          <a:p>
            <a:pPr marL="0" indent="0" fontAlgn="base">
              <a:lnSpc>
                <a:spcPct val="100000"/>
              </a:lnSpc>
              <a:buNone/>
            </a:pPr>
            <a:r>
              <a:rPr lang="en-GB" sz="3200" b="1" dirty="0"/>
              <a:t>Review Meeting 2a</a:t>
            </a:r>
            <a:r>
              <a:rPr lang="en-US" sz="3200" dirty="0"/>
              <a:t>​ - </a:t>
            </a:r>
            <a:r>
              <a:rPr lang="en-GB" sz="3200" dirty="0"/>
              <a:t>Part Time Year 2</a:t>
            </a:r>
            <a:endParaRPr lang="en-US" sz="3200" dirty="0"/>
          </a:p>
          <a:p>
            <a:pPr algn="just">
              <a:spcAft>
                <a:spcPts val="400"/>
              </a:spcAft>
            </a:pPr>
            <a:r>
              <a:rPr lang="en-GB" sz="1800" b="1" dirty="0">
                <a:effectLst/>
                <a:ea typeface="Times New Roman" panose="02020603050405020304" pitchFamily="18" charset="0"/>
              </a:rPr>
              <a:t>Review Meeting 2a</a:t>
            </a:r>
            <a:r>
              <a:rPr lang="en-GB" sz="1800" dirty="0">
                <a:effectLst/>
                <a:ea typeface="Times New Roman" panose="02020603050405020304" pitchFamily="18" charset="0"/>
              </a:rPr>
              <a:t> (SBT 2) – Associate teachers who are on track to be awarded QTS at the end of the course will be demonstrating their competence in </a:t>
            </a:r>
            <a:r>
              <a:rPr lang="en-GB" sz="1800" b="1" dirty="0">
                <a:effectLst/>
                <a:ea typeface="Times New Roman" panose="02020603050405020304" pitchFamily="18" charset="0"/>
              </a:rPr>
              <a:t>all elements all </a:t>
            </a:r>
            <a:r>
              <a:rPr lang="en-GB" sz="1800" dirty="0">
                <a:effectLst/>
                <a:ea typeface="Times New Roman" panose="02020603050405020304" pitchFamily="18" charset="0"/>
              </a:rPr>
              <a:t>of the BCU Curriculum Themes at the </a:t>
            </a:r>
            <a:r>
              <a:rPr lang="en-GB" sz="1800" b="1" dirty="0">
                <a:effectLst/>
                <a:ea typeface="Times New Roman" panose="02020603050405020304" pitchFamily="18" charset="0"/>
              </a:rPr>
              <a:t>Working Towards</a:t>
            </a:r>
            <a:r>
              <a:rPr lang="en-GB" sz="1800" dirty="0">
                <a:effectLst/>
                <a:ea typeface="Times New Roman" panose="02020603050405020304" pitchFamily="18" charset="0"/>
              </a:rPr>
              <a:t> level and elements in the </a:t>
            </a:r>
            <a:r>
              <a:rPr lang="en-GB" sz="1800" b="1" dirty="0">
                <a:effectLst/>
                <a:ea typeface="Times New Roman" panose="02020603050405020304" pitchFamily="18" charset="0"/>
              </a:rPr>
              <a:t>Working At</a:t>
            </a:r>
            <a:r>
              <a:rPr lang="en-GB" sz="1800" dirty="0">
                <a:effectLst/>
                <a:ea typeface="Times New Roman" panose="02020603050405020304" pitchFamily="18" charset="0"/>
              </a:rPr>
              <a:t> Level.</a:t>
            </a:r>
          </a:p>
          <a:p>
            <a:pPr algn="just">
              <a:spcAft>
                <a:spcPts val="400"/>
              </a:spcAft>
            </a:pPr>
            <a:r>
              <a:rPr lang="en-GB" sz="1800" dirty="0">
                <a:effectLst/>
                <a:ea typeface="Times New Roman" panose="02020603050405020304" pitchFamily="18" charset="0"/>
              </a:rPr>
              <a:t>Associate Teachers </a:t>
            </a:r>
            <a:r>
              <a:rPr lang="en-GB" sz="1800" b="1" dirty="0">
                <a:effectLst/>
                <a:ea typeface="Times New Roman" panose="02020603050405020304" pitchFamily="18" charset="0"/>
              </a:rPr>
              <a:t>requiring improvement</a:t>
            </a:r>
            <a:r>
              <a:rPr lang="en-GB" sz="1800" dirty="0">
                <a:effectLst/>
                <a:ea typeface="Times New Roman" panose="02020603050405020304" pitchFamily="18" charset="0"/>
              </a:rPr>
              <a:t> are demonstrating their competence in </a:t>
            </a:r>
            <a:r>
              <a:rPr lang="en-GB" sz="1800" b="1" dirty="0">
                <a:effectLst/>
                <a:ea typeface="Times New Roman" panose="02020603050405020304" pitchFamily="18" charset="0"/>
              </a:rPr>
              <a:t>all elements of all </a:t>
            </a:r>
            <a:r>
              <a:rPr lang="en-GB" sz="1800" dirty="0">
                <a:effectLst/>
                <a:ea typeface="Times New Roman" panose="02020603050405020304" pitchFamily="18" charset="0"/>
              </a:rPr>
              <a:t>of the BCU Curriculum Themes at </a:t>
            </a:r>
            <a:r>
              <a:rPr lang="en-GB" sz="1800" b="1" dirty="0">
                <a:effectLst/>
                <a:ea typeface="Times New Roman" panose="02020603050405020304" pitchFamily="18" charset="0"/>
              </a:rPr>
              <a:t>Working Towards</a:t>
            </a:r>
            <a:r>
              <a:rPr lang="en-GB" sz="1800" dirty="0">
                <a:effectLst/>
                <a:ea typeface="Times New Roman" panose="02020603050405020304" pitchFamily="18" charset="0"/>
              </a:rPr>
              <a:t> level and/or not fully engaged or responding to advice and feedback.  The Associate Teacher will be subject to the Rapid Improvement process and targets and strategies for improvement will be identified and a Rapid Improvement Targets (RIT) form will be completed to be shared with the next placement school.</a:t>
            </a:r>
          </a:p>
          <a:p>
            <a:pPr marL="0" indent="0">
              <a:lnSpc>
                <a:spcPct val="100000"/>
              </a:lnSpc>
              <a:buNone/>
            </a:pPr>
            <a:endParaRPr lang="en-GB" sz="2000" dirty="0"/>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2914438903"/>
      </p:ext>
    </p:extLst>
  </p:cSld>
  <p:clrMapOvr>
    <a:masterClrMapping/>
  </p:clrMapOvr>
</p:sld>
</file>

<file path=ppt/slides/slide5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190007" y="1144456"/>
            <a:ext cx="8515984" cy="4188902"/>
          </a:xfrm>
        </p:spPr>
        <p:txBody>
          <a:bodyPr vert="horz" lIns="91440" tIns="45720" rIns="91440" bIns="45720" rtlCol="0" anchor="t">
            <a:noAutofit/>
          </a:bodyPr>
          <a:lstStyle/>
          <a:p>
            <a:pPr marL="0" indent="0" fontAlgn="base">
              <a:lnSpc>
                <a:spcPct val="100000"/>
              </a:lnSpc>
              <a:buNone/>
            </a:pPr>
            <a:r>
              <a:rPr lang="en-GB" sz="3200" b="1" dirty="0"/>
              <a:t>Review Meeting 2b - </a:t>
            </a:r>
            <a:r>
              <a:rPr lang="en-GB" sz="3200" dirty="0"/>
              <a:t>Part Time Year 2</a:t>
            </a:r>
            <a:endParaRPr lang="en-US" sz="3200" dirty="0"/>
          </a:p>
          <a:p>
            <a:pPr algn="just">
              <a:spcAft>
                <a:spcPts val="400"/>
              </a:spcAft>
            </a:pPr>
            <a:r>
              <a:rPr lang="en-GB" sz="2000" b="1" dirty="0">
                <a:effectLst/>
                <a:ea typeface="Times New Roman" panose="02020603050405020304" pitchFamily="18" charset="0"/>
              </a:rPr>
              <a:t>Review Meeting 2b</a:t>
            </a:r>
            <a:r>
              <a:rPr lang="en-GB" sz="2000" dirty="0">
                <a:effectLst/>
                <a:ea typeface="Times New Roman" panose="02020603050405020304" pitchFamily="18" charset="0"/>
              </a:rPr>
              <a:t> (SBT 2) Associate Teachers who are on track to be awarded QTS at the end of the course will be demonstrating their competence in 75%</a:t>
            </a:r>
            <a:r>
              <a:rPr lang="en-GB" sz="2000" b="1" dirty="0">
                <a:effectLst/>
                <a:ea typeface="Times New Roman" panose="02020603050405020304" pitchFamily="18" charset="0"/>
              </a:rPr>
              <a:t> </a:t>
            </a:r>
            <a:r>
              <a:rPr lang="en-GB" sz="2000" dirty="0">
                <a:effectLst/>
                <a:ea typeface="Times New Roman" panose="02020603050405020304" pitchFamily="18" charset="0"/>
              </a:rPr>
              <a:t>of each of the BCU Curriculum Themes at the </a:t>
            </a:r>
            <a:r>
              <a:rPr lang="en-GB" sz="2000" b="1" dirty="0">
                <a:effectLst/>
                <a:ea typeface="Times New Roman" panose="02020603050405020304" pitchFamily="18" charset="0"/>
              </a:rPr>
              <a:t>Working At</a:t>
            </a:r>
            <a:r>
              <a:rPr lang="en-GB" sz="2000" dirty="0">
                <a:effectLst/>
                <a:ea typeface="Times New Roman" panose="02020603050405020304" pitchFamily="18" charset="0"/>
              </a:rPr>
              <a:t> Level. </a:t>
            </a:r>
          </a:p>
          <a:p>
            <a:pPr marL="0" indent="0" algn="just">
              <a:spcAft>
                <a:spcPts val="400"/>
              </a:spcAft>
              <a:buNone/>
            </a:pPr>
            <a:endParaRPr lang="en-GB" sz="2000" dirty="0">
              <a:effectLst/>
              <a:ea typeface="Times New Roman" panose="02020603050405020304" pitchFamily="18" charset="0"/>
            </a:endParaRPr>
          </a:p>
          <a:p>
            <a:pPr algn="just">
              <a:spcAft>
                <a:spcPts val="400"/>
              </a:spcAft>
            </a:pPr>
            <a:r>
              <a:rPr lang="en-GB" sz="2000" dirty="0">
                <a:effectLst/>
                <a:ea typeface="Times New Roman" panose="02020603050405020304" pitchFamily="18" charset="0"/>
              </a:rPr>
              <a:t>If the Associate Teacher is not able demonstrate competence in in </a:t>
            </a:r>
            <a:r>
              <a:rPr lang="en-GB" sz="2000" b="1" dirty="0">
                <a:effectLst/>
                <a:ea typeface="Times New Roman" panose="02020603050405020304" pitchFamily="18" charset="0"/>
              </a:rPr>
              <a:t>all </a:t>
            </a:r>
            <a:r>
              <a:rPr lang="en-GB" sz="2000" dirty="0">
                <a:effectLst/>
                <a:ea typeface="Times New Roman" panose="02020603050405020304" pitchFamily="18" charset="0"/>
              </a:rPr>
              <a:t>of the BCU Curriculum Themes at the </a:t>
            </a:r>
            <a:r>
              <a:rPr lang="en-GB" sz="2000" b="1" dirty="0">
                <a:effectLst/>
                <a:ea typeface="Times New Roman" panose="02020603050405020304" pitchFamily="18" charset="0"/>
              </a:rPr>
              <a:t>Working Towards</a:t>
            </a:r>
            <a:r>
              <a:rPr lang="en-GB" sz="2000" dirty="0">
                <a:effectLst/>
                <a:ea typeface="Times New Roman" panose="02020603050405020304" pitchFamily="18" charset="0"/>
              </a:rPr>
              <a:t> Level and 50% in the </a:t>
            </a:r>
            <a:r>
              <a:rPr lang="en-GB" sz="2000" b="1" dirty="0">
                <a:effectLst/>
                <a:ea typeface="Times New Roman" panose="02020603050405020304" pitchFamily="18" charset="0"/>
              </a:rPr>
              <a:t>Working At</a:t>
            </a:r>
            <a:r>
              <a:rPr lang="en-GB" sz="2000" dirty="0">
                <a:effectLst/>
                <a:ea typeface="Times New Roman" panose="02020603050405020304" pitchFamily="18" charset="0"/>
              </a:rPr>
              <a:t> Level their progress is judged as requiring improvement. The Associate Teacher will become subject to the Rapid Improvement process and targets and strategies for improvement will be identified and a Rapid Improvement Targets (RIT) form will be completed.</a:t>
            </a:r>
          </a:p>
          <a:p>
            <a:pPr marL="0" indent="0">
              <a:lnSpc>
                <a:spcPct val="100000"/>
              </a:lnSpc>
              <a:buNone/>
            </a:pPr>
            <a:endParaRPr lang="en-GB" sz="2000" dirty="0"/>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1051286691"/>
      </p:ext>
    </p:extLst>
  </p:cSld>
  <p:clrMapOvr>
    <a:masterClrMapping/>
  </p:clrMapOvr>
</p:sld>
</file>

<file path=ppt/slides/slide5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375728" y="188640"/>
            <a:ext cx="8588760" cy="634082"/>
          </a:xfrm>
        </p:spPr>
        <p:txBody>
          <a:bodyPr>
            <a:noAutofit/>
          </a:bodyPr>
          <a:lstStyle/>
          <a:p>
            <a:r>
              <a:rPr lang="en-GB"/>
              <a:t>Assessment of School Based Training</a:t>
            </a:r>
          </a:p>
        </p:txBody>
      </p:sp>
      <p:sp>
        <p:nvSpPr>
          <p:cNvPr id="3" name="Content Placeholder 2"/>
          <p:cNvSpPr>
            <a:spLocks noGrp="1"/>
          </p:cNvSpPr>
          <p:nvPr>
            <p:ph idx="1"/>
          </p:nvPr>
        </p:nvSpPr>
        <p:spPr>
          <a:xfrm>
            <a:off x="156141" y="1025922"/>
            <a:ext cx="8515984" cy="4188902"/>
          </a:xfrm>
        </p:spPr>
        <p:txBody>
          <a:bodyPr vert="horz" lIns="91440" tIns="45720" rIns="91440" bIns="45720" rtlCol="0" anchor="t">
            <a:noAutofit/>
          </a:bodyPr>
          <a:lstStyle/>
          <a:p>
            <a:pPr marL="0" indent="0" fontAlgn="base">
              <a:lnSpc>
                <a:spcPct val="100000"/>
              </a:lnSpc>
              <a:buNone/>
            </a:pPr>
            <a:r>
              <a:rPr lang="en-GB" sz="3200" b="1" dirty="0"/>
              <a:t>Progress Meeting 2</a:t>
            </a:r>
            <a:r>
              <a:rPr lang="en-US" sz="3200" dirty="0"/>
              <a:t>​ - </a:t>
            </a:r>
            <a:r>
              <a:rPr lang="en-GB" sz="3200" dirty="0"/>
              <a:t>Part Time Year 2</a:t>
            </a:r>
            <a:endParaRPr lang="en-US" sz="3200" dirty="0"/>
          </a:p>
          <a:p>
            <a:pPr algn="just">
              <a:spcAft>
                <a:spcPts val="400"/>
              </a:spcAft>
            </a:pPr>
            <a:r>
              <a:rPr lang="en-GB" sz="2000" b="1" dirty="0">
                <a:effectLst/>
                <a:ea typeface="Times New Roman" panose="02020603050405020304" pitchFamily="18" charset="0"/>
              </a:rPr>
              <a:t>Progress Meeting 2 </a:t>
            </a:r>
            <a:r>
              <a:rPr lang="en-GB" sz="2000" dirty="0">
                <a:effectLst/>
                <a:ea typeface="Times New Roman" panose="02020603050405020304" pitchFamily="18" charset="0"/>
              </a:rPr>
              <a:t>(SBT 2) –. Associate Teachers who are </a:t>
            </a:r>
            <a:r>
              <a:rPr lang="en-GB" sz="2000" b="1" dirty="0">
                <a:effectLst/>
                <a:ea typeface="Times New Roman" panose="02020603050405020304" pitchFamily="18" charset="0"/>
              </a:rPr>
              <a:t>on track</a:t>
            </a:r>
            <a:r>
              <a:rPr lang="en-GB" sz="2000" dirty="0">
                <a:effectLst/>
                <a:ea typeface="Times New Roman" panose="02020603050405020304" pitchFamily="18" charset="0"/>
              </a:rPr>
              <a:t> to be awarded QTS at the end of the course will be demonstrating their competence in </a:t>
            </a:r>
            <a:r>
              <a:rPr lang="en-GB" sz="2000" b="1" dirty="0">
                <a:effectLst/>
                <a:ea typeface="Times New Roman" panose="02020603050405020304" pitchFamily="18" charset="0"/>
              </a:rPr>
              <a:t>all </a:t>
            </a:r>
            <a:r>
              <a:rPr lang="en-GB" sz="2000" dirty="0">
                <a:effectLst/>
                <a:ea typeface="Times New Roman" panose="02020603050405020304" pitchFamily="18" charset="0"/>
              </a:rPr>
              <a:t>elements of</a:t>
            </a:r>
            <a:r>
              <a:rPr lang="en-GB" sz="2000" b="1" dirty="0">
                <a:effectLst/>
                <a:ea typeface="Times New Roman" panose="02020603050405020304" pitchFamily="18" charset="0"/>
              </a:rPr>
              <a:t> all </a:t>
            </a:r>
            <a:r>
              <a:rPr lang="en-GB" sz="2000" dirty="0">
                <a:effectLst/>
                <a:ea typeface="Times New Roman" panose="02020603050405020304" pitchFamily="18" charset="0"/>
              </a:rPr>
              <a:t>of the BCU Curriculum Themes at the </a:t>
            </a:r>
            <a:r>
              <a:rPr lang="en-GB" sz="2000" b="1" dirty="0">
                <a:effectLst/>
                <a:ea typeface="Times New Roman" panose="02020603050405020304" pitchFamily="18" charset="0"/>
              </a:rPr>
              <a:t>Working At</a:t>
            </a:r>
            <a:r>
              <a:rPr lang="en-GB" sz="2000" dirty="0">
                <a:effectLst/>
                <a:ea typeface="Times New Roman" panose="02020603050405020304" pitchFamily="18" charset="0"/>
              </a:rPr>
              <a:t> Level. </a:t>
            </a:r>
          </a:p>
          <a:p>
            <a:pPr algn="just">
              <a:spcAft>
                <a:spcPts val="400"/>
              </a:spcAft>
            </a:pPr>
            <a:r>
              <a:rPr lang="en-GB" sz="2000" dirty="0">
                <a:effectLst/>
                <a:ea typeface="Times New Roman" panose="02020603050405020304" pitchFamily="18" charset="0"/>
              </a:rPr>
              <a:t>Associate Teachers demonstrating their competence at the </a:t>
            </a:r>
            <a:r>
              <a:rPr lang="en-GB" sz="2000" b="1" dirty="0">
                <a:effectLst/>
                <a:ea typeface="Times New Roman" panose="02020603050405020304" pitchFamily="18" charset="0"/>
              </a:rPr>
              <a:t>Working Beyond</a:t>
            </a:r>
            <a:r>
              <a:rPr lang="en-GB" sz="2000" dirty="0">
                <a:effectLst/>
                <a:ea typeface="Times New Roman" panose="02020603050405020304" pitchFamily="18" charset="0"/>
              </a:rPr>
              <a:t> level can be deemed to have made </a:t>
            </a:r>
            <a:r>
              <a:rPr lang="en-GB" sz="2000" b="1" dirty="0">
                <a:effectLst/>
                <a:ea typeface="Times New Roman" panose="02020603050405020304" pitchFamily="18" charset="0"/>
              </a:rPr>
              <a:t>very good progress</a:t>
            </a:r>
            <a:r>
              <a:rPr lang="en-GB" sz="2000" dirty="0">
                <a:effectLst/>
                <a:ea typeface="Times New Roman" panose="02020603050405020304" pitchFamily="18" charset="0"/>
              </a:rPr>
              <a:t> in readiness for their ECT year.</a:t>
            </a:r>
          </a:p>
          <a:p>
            <a:pPr algn="just">
              <a:spcAft>
                <a:spcPts val="400"/>
              </a:spcAft>
            </a:pPr>
            <a:r>
              <a:rPr lang="en-GB" sz="2000" dirty="0">
                <a:effectLst/>
                <a:ea typeface="Times New Roman" panose="02020603050405020304" pitchFamily="18" charset="0"/>
              </a:rPr>
              <a:t>Associate Teachers not demonstrating their competence in all the BCU Curriculum Themes at </a:t>
            </a:r>
            <a:r>
              <a:rPr lang="en-GB" sz="2000" b="1" dirty="0">
                <a:effectLst/>
                <a:ea typeface="Times New Roman" panose="02020603050405020304" pitchFamily="18" charset="0"/>
              </a:rPr>
              <a:t>Working At</a:t>
            </a:r>
            <a:r>
              <a:rPr lang="en-GB" sz="2000" dirty="0">
                <a:effectLst/>
                <a:ea typeface="Times New Roman" panose="02020603050405020304" pitchFamily="18" charset="0"/>
              </a:rPr>
              <a:t> level and/or not fully engaged or responding to advice and feedback will have </a:t>
            </a:r>
            <a:r>
              <a:rPr lang="en-GB" sz="2000" b="1" dirty="0">
                <a:effectLst/>
                <a:ea typeface="Times New Roman" panose="02020603050405020304" pitchFamily="18" charset="0"/>
              </a:rPr>
              <a:t>failed SBT2</a:t>
            </a:r>
            <a:r>
              <a:rPr lang="en-GB" sz="2000" dirty="0">
                <a:effectLst/>
                <a:ea typeface="Times New Roman" panose="02020603050405020304" pitchFamily="18" charset="0"/>
              </a:rPr>
              <a:t>.</a:t>
            </a:r>
          </a:p>
          <a:p>
            <a:pPr marL="0" indent="0">
              <a:lnSpc>
                <a:spcPct val="100000"/>
              </a:lnSpc>
              <a:buNone/>
            </a:pPr>
            <a:endParaRPr lang="en-GB" sz="2000" dirty="0"/>
          </a:p>
          <a:p>
            <a:pPr>
              <a:lnSpc>
                <a:spcPct val="100000"/>
              </a:lnSpc>
            </a:pPr>
            <a:endParaRPr lang="en-GB" sz="2000" dirty="0"/>
          </a:p>
          <a:p>
            <a:pPr marL="0" indent="0">
              <a:lnSpc>
                <a:spcPct val="100000"/>
              </a:lnSpc>
              <a:buNone/>
            </a:pPr>
            <a:endParaRPr lang="en-GB" sz="2000" dirty="0"/>
          </a:p>
        </p:txBody>
      </p:sp>
    </p:spTree>
    <p:extLst>
      <p:ext uri="{BB962C8B-B14F-4D97-AF65-F5344CB8AC3E}">
        <p14:creationId xmlns:p14="http://schemas.microsoft.com/office/powerpoint/2010/main" val="2867833330"/>
      </p:ext>
    </p:extLst>
  </p:cSld>
  <p:clrMapOvr>
    <a:masterClrMapping/>
  </p:clrMapOvr>
</p:sld>
</file>

<file path=ppt/slides/slide5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1632951" y="620688"/>
            <a:ext cx="5974080" cy="697230"/>
          </a:xfrm>
          <a:prstGeom prst="rect">
            <a:avLst/>
          </a:prstGeom>
        </p:spPr>
        <p:txBody>
          <a:bodyPr vert="horz" wrap="square" lIns="0" tIns="13335" rIns="0" bIns="0" rtlCol="0">
            <a:spAutoFit/>
          </a:bodyPr>
          <a:lstStyle/>
          <a:p>
            <a:pPr marL="12700" algn="ctr">
              <a:lnSpc>
                <a:spcPct val="100000"/>
              </a:lnSpc>
              <a:spcBef>
                <a:spcPts val="105"/>
              </a:spcBef>
            </a:pPr>
            <a:r>
              <a:rPr spc="-310" dirty="0">
                <a:latin typeface="+mn-lt"/>
              </a:rPr>
              <a:t>Rapid </a:t>
            </a:r>
            <a:r>
              <a:rPr spc="-160" dirty="0">
                <a:latin typeface="+mn-lt"/>
              </a:rPr>
              <a:t>Improvement</a:t>
            </a:r>
            <a:r>
              <a:rPr spc="-204" dirty="0">
                <a:latin typeface="+mn-lt"/>
              </a:rPr>
              <a:t> </a:t>
            </a:r>
            <a:r>
              <a:rPr spc="-305" dirty="0">
                <a:latin typeface="+mn-lt"/>
              </a:rPr>
              <a:t>Target</a:t>
            </a:r>
          </a:p>
        </p:txBody>
      </p:sp>
      <p:sp>
        <p:nvSpPr>
          <p:cNvPr id="3" name="object 3"/>
          <p:cNvSpPr txBox="1"/>
          <p:nvPr/>
        </p:nvSpPr>
        <p:spPr>
          <a:xfrm>
            <a:off x="707542" y="1756565"/>
            <a:ext cx="8184938" cy="3496470"/>
          </a:xfrm>
          <a:prstGeom prst="rect">
            <a:avLst/>
          </a:prstGeom>
        </p:spPr>
        <p:txBody>
          <a:bodyPr vert="horz" wrap="square" lIns="0" tIns="48895" rIns="0" bIns="0" rtlCol="0">
            <a:spAutoFit/>
          </a:bodyPr>
          <a:lstStyle/>
          <a:p>
            <a:pPr marL="12700">
              <a:tabLst>
                <a:tab pos="241300" algn="l"/>
              </a:tabLst>
            </a:pPr>
            <a:r>
              <a:rPr sz="2800" spc="-175" dirty="0">
                <a:cs typeface="Arial"/>
              </a:rPr>
              <a:t>Issued </a:t>
            </a:r>
            <a:r>
              <a:rPr sz="2800" spc="45" dirty="0">
                <a:cs typeface="Arial"/>
              </a:rPr>
              <a:t>if</a:t>
            </a:r>
            <a:r>
              <a:rPr sz="2800" spc="-120" dirty="0">
                <a:cs typeface="Arial"/>
              </a:rPr>
              <a:t> </a:t>
            </a:r>
            <a:r>
              <a:rPr lang="en-GB" sz="2800" spc="-95" dirty="0">
                <a:cs typeface="Arial"/>
              </a:rPr>
              <a:t>Associate Teachers</a:t>
            </a:r>
            <a:r>
              <a:rPr sz="2800" spc="-95" dirty="0">
                <a:cs typeface="Arial"/>
              </a:rPr>
              <a:t>:</a:t>
            </a:r>
            <a:endParaRPr sz="2800" dirty="0">
              <a:cs typeface="Arial"/>
            </a:endParaRPr>
          </a:p>
          <a:p>
            <a:pPr marL="697865" lvl="1" indent="-227965">
              <a:buChar char="•"/>
              <a:tabLst>
                <a:tab pos="698500" algn="l"/>
              </a:tabLst>
            </a:pPr>
            <a:r>
              <a:rPr sz="2800" spc="-120" dirty="0">
                <a:cs typeface="Arial"/>
              </a:rPr>
              <a:t>Are </a:t>
            </a:r>
            <a:r>
              <a:rPr sz="2800" spc="-10" dirty="0">
                <a:cs typeface="Arial"/>
              </a:rPr>
              <a:t>not </a:t>
            </a:r>
            <a:r>
              <a:rPr sz="2800" spc="-110" dirty="0">
                <a:cs typeface="Arial"/>
              </a:rPr>
              <a:t>making </a:t>
            </a:r>
            <a:r>
              <a:rPr sz="2800" spc="-105" dirty="0">
                <a:cs typeface="Arial"/>
              </a:rPr>
              <a:t>expected</a:t>
            </a:r>
            <a:r>
              <a:rPr sz="2800" spc="-320" dirty="0">
                <a:cs typeface="Arial"/>
              </a:rPr>
              <a:t> </a:t>
            </a:r>
            <a:r>
              <a:rPr sz="2800" spc="-120" dirty="0">
                <a:cs typeface="Arial"/>
              </a:rPr>
              <a:t>progress;</a:t>
            </a:r>
            <a:endParaRPr sz="2800" dirty="0">
              <a:cs typeface="Arial"/>
            </a:endParaRPr>
          </a:p>
          <a:p>
            <a:pPr marL="697865" marR="5080" lvl="1" indent="-227965">
              <a:buChar char="•"/>
              <a:tabLst>
                <a:tab pos="698500" algn="l"/>
              </a:tabLst>
            </a:pPr>
            <a:r>
              <a:rPr sz="2800" spc="-120" dirty="0">
                <a:cs typeface="Arial"/>
              </a:rPr>
              <a:t>Are </a:t>
            </a:r>
            <a:r>
              <a:rPr sz="2800" spc="-10" dirty="0">
                <a:cs typeface="Arial"/>
              </a:rPr>
              <a:t>not </a:t>
            </a:r>
            <a:r>
              <a:rPr sz="2800" spc="-75" dirty="0">
                <a:cs typeface="Arial"/>
              </a:rPr>
              <a:t>demonstrating </a:t>
            </a:r>
            <a:r>
              <a:rPr sz="2800" spc="-90" dirty="0">
                <a:cs typeface="Arial"/>
              </a:rPr>
              <a:t>high </a:t>
            </a:r>
            <a:r>
              <a:rPr sz="2800" spc="-114" dirty="0">
                <a:cs typeface="Arial"/>
              </a:rPr>
              <a:t>standards </a:t>
            </a:r>
            <a:r>
              <a:rPr sz="2800" spc="-5" dirty="0">
                <a:cs typeface="Arial"/>
              </a:rPr>
              <a:t>of</a:t>
            </a:r>
            <a:r>
              <a:rPr sz="2800" spc="-459" dirty="0">
                <a:cs typeface="Arial"/>
              </a:rPr>
              <a:t> </a:t>
            </a:r>
            <a:r>
              <a:rPr sz="2800" spc="-105" dirty="0">
                <a:cs typeface="Arial"/>
              </a:rPr>
              <a:t>personal </a:t>
            </a:r>
            <a:r>
              <a:rPr sz="2800" spc="-114" dirty="0">
                <a:cs typeface="Arial"/>
              </a:rPr>
              <a:t>and  </a:t>
            </a:r>
            <a:r>
              <a:rPr sz="2800" spc="-95" dirty="0">
                <a:cs typeface="Arial"/>
              </a:rPr>
              <a:t>professional</a:t>
            </a:r>
            <a:r>
              <a:rPr sz="2800" spc="-130" dirty="0">
                <a:cs typeface="Arial"/>
              </a:rPr>
              <a:t> </a:t>
            </a:r>
            <a:r>
              <a:rPr sz="2800" spc="-85" dirty="0">
                <a:cs typeface="Arial"/>
              </a:rPr>
              <a:t>conduct.</a:t>
            </a:r>
            <a:endParaRPr lang="en-GB" sz="3200" b="1" spc="-114" dirty="0">
              <a:cs typeface="Arial"/>
            </a:endParaRPr>
          </a:p>
          <a:p>
            <a:pPr marL="469900" marR="5080" lvl="1">
              <a:tabLst>
                <a:tab pos="698500" algn="l"/>
              </a:tabLst>
            </a:pPr>
            <a:r>
              <a:rPr lang="en-GB" sz="2800" spc="-114" dirty="0">
                <a:cs typeface="Arial"/>
              </a:rPr>
              <a:t>All RIT’s should be emailed to: </a:t>
            </a:r>
            <a:r>
              <a:rPr lang="en-GB" sz="2800" u="sng" dirty="0">
                <a:hlinkClick r:id="rId3"/>
              </a:rPr>
              <a:t>PrimaryandEarlyYearsPGCECourseTeam@bcu.ac.uk</a:t>
            </a:r>
            <a:endParaRPr lang="en-GB" sz="2800" spc="-114" dirty="0">
              <a:cs typeface="Arial"/>
            </a:endParaRPr>
          </a:p>
          <a:p>
            <a:pPr marL="469900" marR="5080" lvl="1">
              <a:tabLst>
                <a:tab pos="698500" algn="l"/>
              </a:tabLst>
            </a:pPr>
            <a:endParaRPr lang="en-GB" sz="2800" spc="-114" dirty="0">
              <a:cs typeface="Arial"/>
            </a:endParaRPr>
          </a:p>
          <a:p>
            <a:pPr marL="469900" marR="5080" lvl="1">
              <a:tabLst>
                <a:tab pos="698500" algn="l"/>
              </a:tabLst>
            </a:pPr>
            <a:r>
              <a:rPr sz="2800" spc="-114" dirty="0">
                <a:cs typeface="Trebuchet MS"/>
              </a:rPr>
              <a:t>Details </a:t>
            </a:r>
            <a:r>
              <a:rPr sz="2800" spc="-100" dirty="0">
                <a:cs typeface="Trebuchet MS"/>
              </a:rPr>
              <a:t>of </a:t>
            </a:r>
            <a:r>
              <a:rPr sz="2800" spc="-150" dirty="0">
                <a:cs typeface="Trebuchet MS"/>
              </a:rPr>
              <a:t>the </a:t>
            </a:r>
            <a:r>
              <a:rPr sz="2800" spc="-135" dirty="0">
                <a:cs typeface="Trebuchet MS"/>
              </a:rPr>
              <a:t>process </a:t>
            </a:r>
            <a:r>
              <a:rPr sz="2800" spc="-120" dirty="0">
                <a:cs typeface="Trebuchet MS"/>
              </a:rPr>
              <a:t>will </a:t>
            </a:r>
            <a:r>
              <a:rPr lang="en-GB" sz="2800" spc="-120" dirty="0">
                <a:cs typeface="Trebuchet MS"/>
              </a:rPr>
              <a:t>be explained if necessary</a:t>
            </a:r>
            <a:r>
              <a:rPr sz="2800" spc="-165" dirty="0">
                <a:cs typeface="Trebuchet MS"/>
              </a:rPr>
              <a:t>.</a:t>
            </a:r>
            <a:endParaRPr sz="2800" dirty="0">
              <a:cs typeface="Trebuchet MS"/>
            </a:endParaRPr>
          </a:p>
        </p:txBody>
      </p:sp>
    </p:spTree>
    <p:extLst>
      <p:ext uri="{BB962C8B-B14F-4D97-AF65-F5344CB8AC3E}">
        <p14:creationId xmlns:p14="http://schemas.microsoft.com/office/powerpoint/2010/main" val="2035177367"/>
      </p:ext>
    </p:extLst>
  </p:cSld>
  <p:clrMapOvr>
    <a:masterClrMapping/>
  </p:clrMapOvr>
</p:sld>
</file>

<file path=ppt/slides/slide5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02373" y="87213"/>
            <a:ext cx="7886700" cy="1181547"/>
          </a:xfrm>
        </p:spPr>
        <p:txBody>
          <a:bodyPr/>
          <a:lstStyle/>
          <a:p>
            <a:r>
              <a:rPr lang="en-GB" b="1" dirty="0"/>
              <a:t>Termination of Placements </a:t>
            </a:r>
            <a:endParaRPr lang="en-GB" dirty="0"/>
          </a:p>
        </p:txBody>
      </p:sp>
      <p:sp>
        <p:nvSpPr>
          <p:cNvPr id="3" name="Content Placeholder 2"/>
          <p:cNvSpPr>
            <a:spLocks noGrp="1"/>
          </p:cNvSpPr>
          <p:nvPr>
            <p:ph idx="1"/>
          </p:nvPr>
        </p:nvSpPr>
        <p:spPr>
          <a:xfrm>
            <a:off x="575006" y="1269830"/>
            <a:ext cx="8101449" cy="4751457"/>
          </a:xfrm>
        </p:spPr>
        <p:txBody>
          <a:bodyPr>
            <a:normAutofit fontScale="62500" lnSpcReduction="20000"/>
          </a:bodyPr>
          <a:lstStyle/>
          <a:p>
            <a:pPr>
              <a:lnSpc>
                <a:spcPct val="120000"/>
              </a:lnSpc>
            </a:pPr>
            <a:r>
              <a:rPr lang="en-GB" sz="3600" dirty="0"/>
              <a:t>Where a termination of placement occurs the circumstances are considered by the Placement Review Panel and recommendations made regarding further placements and actions to be undertaken.  </a:t>
            </a:r>
          </a:p>
          <a:p>
            <a:pPr>
              <a:lnSpc>
                <a:spcPct val="120000"/>
              </a:lnSpc>
            </a:pPr>
            <a:r>
              <a:rPr lang="en-GB" sz="3600" dirty="0"/>
              <a:t>Resitting a School Based Training placement, as a consequence of a failed first attempt, will incur a cost to the trainee of £1125. The trainee may be eligible for funding, but this should be discussed with Student Finance England direct to confirm details and determine whether there is eligibility. </a:t>
            </a:r>
          </a:p>
          <a:p>
            <a:pPr>
              <a:lnSpc>
                <a:spcPct val="120000"/>
              </a:lnSpc>
            </a:pPr>
            <a:r>
              <a:rPr lang="en-GB" sz="3600" dirty="0"/>
              <a:t>There may be exceptional circumstances where this fee can be waived; however the tutor will confirm this in writing to the trainee where such a circumstance will apply.</a:t>
            </a:r>
          </a:p>
          <a:p>
            <a:endParaRPr lang="en-GB" dirty="0"/>
          </a:p>
        </p:txBody>
      </p:sp>
    </p:spTree>
    <p:extLst>
      <p:ext uri="{BB962C8B-B14F-4D97-AF65-F5344CB8AC3E}">
        <p14:creationId xmlns:p14="http://schemas.microsoft.com/office/powerpoint/2010/main" val="4186096756"/>
      </p:ext>
    </p:extLst>
  </p:cSld>
  <p:clrMapOvr>
    <a:masterClrMapping/>
  </p:clrMapOvr>
</p:sld>
</file>

<file path=ppt/slides/slide5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object 2"/>
          <p:cNvSpPr txBox="1">
            <a:spLocks noGrp="1"/>
          </p:cNvSpPr>
          <p:nvPr>
            <p:ph type="title"/>
          </p:nvPr>
        </p:nvSpPr>
        <p:spPr>
          <a:xfrm>
            <a:off x="628650" y="365126"/>
            <a:ext cx="7886700" cy="1325563"/>
          </a:xfrm>
        </p:spPr>
        <p:txBody>
          <a:bodyPr vert="horz" lIns="91440" tIns="45720" rIns="91440" bIns="45720" rtlCol="0" anchor="ctr">
            <a:normAutofit/>
          </a:bodyPr>
          <a:lstStyle/>
          <a:p>
            <a:pPr marL="12700"/>
            <a:r>
              <a:rPr lang="en-US" kern="1200" spc="-55">
                <a:latin typeface="+mj-lt"/>
                <a:ea typeface="+mj-ea"/>
                <a:cs typeface="+mj-cs"/>
              </a:rPr>
              <a:t>Attendance</a:t>
            </a:r>
            <a:r>
              <a:rPr lang="en-US" kern="1200" spc="-105">
                <a:latin typeface="+mj-lt"/>
                <a:ea typeface="+mj-ea"/>
                <a:cs typeface="+mj-cs"/>
              </a:rPr>
              <a:t> </a:t>
            </a:r>
            <a:r>
              <a:rPr lang="en-US" kern="1200" spc="-25">
                <a:latin typeface="+mj-lt"/>
                <a:ea typeface="+mj-ea"/>
                <a:cs typeface="+mj-cs"/>
              </a:rPr>
              <a:t>and</a:t>
            </a:r>
            <a:r>
              <a:rPr lang="en-US" kern="1200" spc="-95">
                <a:latin typeface="+mj-lt"/>
                <a:ea typeface="+mj-ea"/>
                <a:cs typeface="+mj-cs"/>
              </a:rPr>
              <a:t> </a:t>
            </a:r>
            <a:r>
              <a:rPr lang="en-US" kern="1200" spc="-35">
                <a:latin typeface="+mj-lt"/>
                <a:ea typeface="+mj-ea"/>
                <a:cs typeface="+mj-cs"/>
              </a:rPr>
              <a:t>Absence</a:t>
            </a:r>
            <a:r>
              <a:rPr lang="en-US" kern="1200" spc="-85">
                <a:latin typeface="+mj-lt"/>
                <a:ea typeface="+mj-ea"/>
                <a:cs typeface="+mj-cs"/>
              </a:rPr>
              <a:t> </a:t>
            </a:r>
            <a:r>
              <a:rPr lang="en-US" kern="1200" spc="-60">
                <a:latin typeface="+mj-lt"/>
                <a:ea typeface="+mj-ea"/>
                <a:cs typeface="+mj-cs"/>
              </a:rPr>
              <a:t>Procedure</a:t>
            </a:r>
            <a:endParaRPr lang="en-US" kern="1200">
              <a:latin typeface="+mj-lt"/>
              <a:ea typeface="+mj-ea"/>
              <a:cs typeface="+mj-cs"/>
            </a:endParaRPr>
          </a:p>
        </p:txBody>
      </p:sp>
      <p:sp>
        <p:nvSpPr>
          <p:cNvPr id="3" name="object 3"/>
          <p:cNvSpPr txBox="1"/>
          <p:nvPr/>
        </p:nvSpPr>
        <p:spPr>
          <a:xfrm>
            <a:off x="628650" y="1825625"/>
            <a:ext cx="3886200" cy="4351338"/>
          </a:xfrm>
          <a:prstGeom prst="rect">
            <a:avLst/>
          </a:prstGeom>
        </p:spPr>
        <p:txBody>
          <a:bodyPr vert="horz" lIns="91440" tIns="45720" rIns="91440" bIns="45720" rtlCol="0">
            <a:normAutofit/>
          </a:bodyPr>
          <a:lstStyle/>
          <a:p>
            <a:pPr marL="12700" indent="-228600">
              <a:lnSpc>
                <a:spcPct val="90000"/>
              </a:lnSpc>
              <a:spcBef>
                <a:spcPts val="105"/>
              </a:spcBef>
              <a:buFont typeface="Arial" panose="020B0604020202020204" pitchFamily="34" charset="0"/>
              <a:buChar char="•"/>
            </a:pPr>
            <a:r>
              <a:rPr lang="en-US" sz="2800" spc="-10"/>
              <a:t>Associate Teachers should follow the School Absence Procedure.</a:t>
            </a:r>
          </a:p>
          <a:p>
            <a:pPr marL="12700" indent="-228600">
              <a:lnSpc>
                <a:spcPct val="90000"/>
              </a:lnSpc>
              <a:spcBef>
                <a:spcPts val="105"/>
              </a:spcBef>
              <a:buFont typeface="Arial" panose="020B0604020202020204" pitchFamily="34" charset="0"/>
              <a:buChar char="•"/>
            </a:pPr>
            <a:r>
              <a:rPr lang="en-US" sz="2800" spc="-10"/>
              <a:t>This is one of the first tasks they should do on their prelim visits.</a:t>
            </a:r>
            <a:endParaRPr lang="en-US" sz="2800"/>
          </a:p>
        </p:txBody>
      </p:sp>
      <p:pic>
        <p:nvPicPr>
          <p:cNvPr id="5" name="Picture 4">
            <a:extLst>
              <a:ext uri="{FF2B5EF4-FFF2-40B4-BE49-F238E27FC236}">
                <a16:creationId xmlns:a16="http://schemas.microsoft.com/office/drawing/2014/main" id="{A8B9D2D0-4B8D-1FAD-CCB5-5611A0E0A6B4}"/>
              </a:ext>
            </a:extLst>
          </p:cNvPr>
          <p:cNvPicPr>
            <a:picLocks noChangeAspect="1"/>
          </p:cNvPicPr>
          <p:nvPr/>
        </p:nvPicPr>
        <p:blipFill>
          <a:blip r:embed="rId2"/>
          <a:stretch>
            <a:fillRect/>
          </a:stretch>
        </p:blipFill>
        <p:spPr>
          <a:xfrm>
            <a:off x="4514850" y="2636912"/>
            <a:ext cx="4477672" cy="3034455"/>
          </a:xfrm>
          <a:prstGeom prst="rect">
            <a:avLst/>
          </a:prstGeom>
          <a:noFill/>
        </p:spPr>
      </p:pic>
    </p:spTree>
    <p:extLst>
      <p:ext uri="{BB962C8B-B14F-4D97-AF65-F5344CB8AC3E}">
        <p14:creationId xmlns:p14="http://schemas.microsoft.com/office/powerpoint/2010/main" val="2832935552"/>
      </p:ext>
    </p:extLst>
  </p:cSld>
  <p:clrMapOvr>
    <a:masterClrMapping/>
  </p:clrMapOvr>
</p:sld>
</file>

<file path=ppt/slides/slide5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44F31DA-75E7-4593-FE0E-60B4CE28E97C}"/>
              </a:ext>
            </a:extLst>
          </p:cNvPr>
          <p:cNvSpPr>
            <a:spLocks noGrp="1"/>
          </p:cNvSpPr>
          <p:nvPr>
            <p:ph type="title"/>
          </p:nvPr>
        </p:nvSpPr>
        <p:spPr>
          <a:xfrm>
            <a:off x="331838" y="382057"/>
            <a:ext cx="8406581" cy="994172"/>
          </a:xfrm>
        </p:spPr>
        <p:txBody>
          <a:bodyPr>
            <a:normAutofit fontScale="90000"/>
          </a:bodyPr>
          <a:lstStyle/>
          <a:p>
            <a:pPr algn="ctr"/>
            <a:r>
              <a:rPr lang="en-GB" dirty="0"/>
              <a:t>Mentor Support - </a:t>
            </a:r>
            <a:r>
              <a:rPr lang="en-GB" sz="3000" dirty="0">
                <a:ea typeface="Calibri" panose="020F0502020204030204" pitchFamily="34" charset="0"/>
              </a:rPr>
              <a:t>Access to all our University documentation, mentor CPD and partnership information. </a:t>
            </a:r>
            <a:br>
              <a:rPr lang="en-GB" sz="3000" dirty="0">
                <a:ea typeface="Calibri" panose="020F0502020204030204" pitchFamily="34" charset="0"/>
              </a:rPr>
            </a:br>
            <a:endParaRPr lang="en-GB" sz="3000" dirty="0"/>
          </a:p>
        </p:txBody>
      </p:sp>
      <p:sp>
        <p:nvSpPr>
          <p:cNvPr id="3" name="Content Placeholder 2">
            <a:extLst>
              <a:ext uri="{FF2B5EF4-FFF2-40B4-BE49-F238E27FC236}">
                <a16:creationId xmlns:a16="http://schemas.microsoft.com/office/drawing/2014/main" id="{AE657097-5C96-204C-1A27-E4EFAADC93FB}"/>
              </a:ext>
            </a:extLst>
          </p:cNvPr>
          <p:cNvSpPr>
            <a:spLocks noGrp="1"/>
          </p:cNvSpPr>
          <p:nvPr>
            <p:ph idx="1"/>
          </p:nvPr>
        </p:nvSpPr>
        <p:spPr>
          <a:xfrm>
            <a:off x="1403648" y="5170911"/>
            <a:ext cx="6616496" cy="612979"/>
          </a:xfrm>
        </p:spPr>
        <p:txBody>
          <a:bodyPr>
            <a:normAutofit/>
          </a:bodyPr>
          <a:lstStyle/>
          <a:p>
            <a:pPr marL="0" indent="0">
              <a:buNone/>
            </a:pPr>
            <a:r>
              <a:rPr lang="en-GB" sz="1650" u="sng" dirty="0">
                <a:solidFill>
                  <a:srgbClr val="0563C1"/>
                </a:solidFill>
                <a:latin typeface="Calibri" panose="020F0502020204030204" pitchFamily="34" charset="0"/>
                <a:ea typeface="Calibri" panose="020F0502020204030204" pitchFamily="34" charset="0"/>
                <a:hlinkClick r:id="rId2"/>
              </a:rPr>
              <a:t>https://www.bcu.ac.uk/education-and-social-work/partnerships-and-collaborations/</a:t>
            </a:r>
            <a:r>
              <a:rPr lang="en-GB" sz="1650" dirty="0">
                <a:solidFill>
                  <a:srgbClr val="0563C1"/>
                </a:solidFill>
                <a:latin typeface="Calibri" panose="020F0502020204030204" pitchFamily="34" charset="0"/>
                <a:ea typeface="Calibri" panose="020F0502020204030204" pitchFamily="34" charset="0"/>
                <a:hlinkClick r:id="rId2"/>
              </a:rPr>
              <a:t>primary-early-years-partnerships</a:t>
            </a:r>
            <a:r>
              <a:rPr lang="en-GB" sz="1650" dirty="0">
                <a:solidFill>
                  <a:srgbClr val="0563C1"/>
                </a:solidFill>
                <a:latin typeface="Calibri" panose="020F0502020204030204" pitchFamily="34" charset="0"/>
                <a:ea typeface="Calibri" panose="020F0502020204030204" pitchFamily="34" charset="0"/>
              </a:rPr>
              <a:t> </a:t>
            </a:r>
          </a:p>
          <a:p>
            <a:pPr marL="0" indent="0">
              <a:buNone/>
            </a:pPr>
            <a:endParaRPr lang="en-GB" dirty="0">
              <a:solidFill>
                <a:srgbClr val="0563C1"/>
              </a:solidFill>
              <a:latin typeface="Calibri" panose="020F0502020204030204" pitchFamily="34" charset="0"/>
              <a:ea typeface="Calibri" panose="020F0502020204030204" pitchFamily="34" charset="0"/>
            </a:endParaRPr>
          </a:p>
          <a:p>
            <a:endParaRPr lang="en-GB" dirty="0"/>
          </a:p>
        </p:txBody>
      </p:sp>
      <p:pic>
        <p:nvPicPr>
          <p:cNvPr id="5" name="Picture 4">
            <a:extLst>
              <a:ext uri="{FF2B5EF4-FFF2-40B4-BE49-F238E27FC236}">
                <a16:creationId xmlns:a16="http://schemas.microsoft.com/office/drawing/2014/main" id="{FD791E7E-FB71-AFDB-0C79-7973C943AF24}"/>
              </a:ext>
            </a:extLst>
          </p:cNvPr>
          <p:cNvPicPr>
            <a:picLocks noChangeAspect="1"/>
          </p:cNvPicPr>
          <p:nvPr/>
        </p:nvPicPr>
        <p:blipFill>
          <a:blip r:embed="rId3"/>
          <a:stretch>
            <a:fillRect/>
          </a:stretch>
        </p:blipFill>
        <p:spPr>
          <a:xfrm>
            <a:off x="1802530" y="1380599"/>
            <a:ext cx="5243513" cy="3457575"/>
          </a:xfrm>
          <a:prstGeom prst="rect">
            <a:avLst/>
          </a:prstGeom>
        </p:spPr>
      </p:pic>
    </p:spTree>
    <p:extLst>
      <p:ext uri="{BB962C8B-B14F-4D97-AF65-F5344CB8AC3E}">
        <p14:creationId xmlns:p14="http://schemas.microsoft.com/office/powerpoint/2010/main" val="1045749563"/>
      </p:ext>
    </p:extLst>
  </p:cSld>
  <p:clrMapOvr>
    <a:masterClrMapping/>
  </p:clrMapOvr>
</p:sld>
</file>

<file path=ppt/slides/slide5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a:extLst>
              <a:ext uri="{FF2B5EF4-FFF2-40B4-BE49-F238E27FC236}">
                <a16:creationId xmlns:a16="http://schemas.microsoft.com/office/drawing/2014/main" id="{9C344699-A07C-B702-9772-23080A27F564}"/>
              </a:ext>
            </a:extLst>
          </p:cNvPr>
          <p:cNvSpPr>
            <a:spLocks noGrp="1"/>
          </p:cNvSpPr>
          <p:nvPr>
            <p:ph type="title"/>
          </p:nvPr>
        </p:nvSpPr>
        <p:spPr/>
        <p:txBody>
          <a:bodyPr/>
          <a:lstStyle/>
          <a:p>
            <a:r>
              <a:rPr lang="en-GB" dirty="0"/>
              <a:t>Useful Contacts</a:t>
            </a:r>
          </a:p>
        </p:txBody>
      </p:sp>
      <p:sp>
        <p:nvSpPr>
          <p:cNvPr id="3" name="Content Placeholder 2">
            <a:extLst>
              <a:ext uri="{FF2B5EF4-FFF2-40B4-BE49-F238E27FC236}">
                <a16:creationId xmlns:a16="http://schemas.microsoft.com/office/drawing/2014/main" id="{02C01CC0-395F-51A8-F733-49E45963314F}"/>
              </a:ext>
            </a:extLst>
          </p:cNvPr>
          <p:cNvSpPr>
            <a:spLocks noGrp="1"/>
          </p:cNvSpPr>
          <p:nvPr>
            <p:ph idx="1"/>
          </p:nvPr>
        </p:nvSpPr>
        <p:spPr/>
        <p:txBody>
          <a:bodyPr>
            <a:normAutofit fontScale="92500" lnSpcReduction="20000"/>
          </a:bodyPr>
          <a:lstStyle/>
          <a:p>
            <a:pPr marL="0" indent="0" algn="ctr">
              <a:buNone/>
            </a:pPr>
            <a:r>
              <a:rPr lang="en-GB" sz="2800" dirty="0"/>
              <a:t>PGCE Course Team:</a:t>
            </a:r>
          </a:p>
          <a:p>
            <a:pPr marL="0" indent="0" algn="ctr">
              <a:buNone/>
            </a:pPr>
            <a:r>
              <a:rPr lang="en-GB" sz="2800" dirty="0">
                <a:hlinkClick r:id="rId2"/>
              </a:rPr>
              <a:t>PrimaryandEarlyYearsPGCECourseTeam@bcu.ac.uk</a:t>
            </a:r>
            <a:endParaRPr lang="en-GB" sz="2800" dirty="0"/>
          </a:p>
          <a:p>
            <a:pPr algn="ctr"/>
            <a:endParaRPr lang="en-GB" sz="2800" dirty="0"/>
          </a:p>
          <a:p>
            <a:pPr marL="0" indent="0" algn="ctr">
              <a:buNone/>
            </a:pPr>
            <a:r>
              <a:rPr lang="en-GB" sz="2800" dirty="0"/>
              <a:t>Education Partnerships Team:</a:t>
            </a:r>
          </a:p>
          <a:p>
            <a:pPr marL="0" indent="0" algn="ctr">
              <a:buNone/>
            </a:pPr>
            <a:r>
              <a:rPr lang="en-GB" sz="2800" dirty="0"/>
              <a:t>Martin Drury</a:t>
            </a:r>
          </a:p>
          <a:p>
            <a:pPr marL="0" indent="0" algn="ctr">
              <a:buNone/>
            </a:pPr>
            <a:r>
              <a:rPr lang="en-GB" dirty="0">
                <a:hlinkClick r:id="rId3"/>
              </a:rPr>
              <a:t>martin.drury@bcu.ac.uk</a:t>
            </a:r>
            <a:r>
              <a:rPr lang="en-GB" dirty="0"/>
              <a:t> (PGCE)</a:t>
            </a:r>
          </a:p>
          <a:p>
            <a:pPr algn="ctr"/>
            <a:endParaRPr lang="en-GB" sz="2800" dirty="0"/>
          </a:p>
          <a:p>
            <a:pPr marL="0" indent="0" algn="ctr">
              <a:buNone/>
            </a:pPr>
            <a:r>
              <a:rPr lang="en-GB" sz="2800" dirty="0"/>
              <a:t>Primary Partnership Lead:</a:t>
            </a:r>
          </a:p>
          <a:p>
            <a:pPr marL="0" indent="0" algn="ctr">
              <a:buNone/>
            </a:pPr>
            <a:r>
              <a:rPr lang="en-GB" sz="2800" dirty="0"/>
              <a:t>Anne Whitacre</a:t>
            </a:r>
          </a:p>
          <a:p>
            <a:pPr marL="0" indent="0" algn="ctr">
              <a:buNone/>
            </a:pPr>
            <a:r>
              <a:rPr lang="en-GB" dirty="0">
                <a:hlinkClick r:id="rId4"/>
              </a:rPr>
              <a:t>anne.whitacre@bcu.ac.uk</a:t>
            </a:r>
            <a:r>
              <a:rPr lang="en-GB" dirty="0"/>
              <a:t> </a:t>
            </a:r>
          </a:p>
          <a:p>
            <a:endParaRPr lang="en-GB" dirty="0"/>
          </a:p>
        </p:txBody>
      </p:sp>
    </p:spTree>
    <p:extLst>
      <p:ext uri="{BB962C8B-B14F-4D97-AF65-F5344CB8AC3E}">
        <p14:creationId xmlns:p14="http://schemas.microsoft.com/office/powerpoint/2010/main" val="110620552"/>
      </p:ext>
    </p:extLst>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a:extLst>
              <a:ext uri="{FF2B5EF4-FFF2-40B4-BE49-F238E27FC236}">
                <a16:creationId xmlns:a16="http://schemas.microsoft.com/office/drawing/2014/main" id="{AD6A73B9-8E7C-5FBF-CA15-0B8406289A32}"/>
              </a:ext>
            </a:extLst>
          </p:cNvPr>
          <p:cNvPicPr>
            <a:picLocks noChangeAspect="1"/>
          </p:cNvPicPr>
          <p:nvPr/>
        </p:nvPicPr>
        <p:blipFill>
          <a:blip r:embed="rId2"/>
          <a:stretch>
            <a:fillRect/>
          </a:stretch>
        </p:blipFill>
        <p:spPr>
          <a:xfrm>
            <a:off x="329463" y="1332155"/>
            <a:ext cx="8336789" cy="4048293"/>
          </a:xfrm>
          <a:prstGeom prst="rect">
            <a:avLst/>
          </a:prstGeom>
        </p:spPr>
      </p:pic>
    </p:spTree>
    <p:extLst>
      <p:ext uri="{BB962C8B-B14F-4D97-AF65-F5344CB8AC3E}">
        <p14:creationId xmlns:p14="http://schemas.microsoft.com/office/powerpoint/2010/main" val="118711357"/>
      </p:ext>
    </p:extLst>
  </p:cSld>
  <p:clrMapOvr>
    <a:masterClrMapping/>
  </p:clrMapOvr>
</p:sld>
</file>

<file path=ppt/slides/slide6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GB" dirty="0"/>
              <a:t>And finally…….</a:t>
            </a:r>
          </a:p>
        </p:txBody>
      </p:sp>
      <p:sp>
        <p:nvSpPr>
          <p:cNvPr id="3" name="Content Placeholder 2"/>
          <p:cNvSpPr>
            <a:spLocks noGrp="1"/>
          </p:cNvSpPr>
          <p:nvPr>
            <p:ph idx="1"/>
          </p:nvPr>
        </p:nvSpPr>
        <p:spPr/>
        <p:txBody>
          <a:bodyPr>
            <a:normAutofit/>
          </a:bodyPr>
          <a:lstStyle/>
          <a:p>
            <a:pPr marL="0" indent="0" algn="ctr">
              <a:buNone/>
            </a:pPr>
            <a:r>
              <a:rPr lang="en-GB" sz="6600">
                <a:solidFill>
                  <a:srgbClr val="D32398"/>
                </a:solidFill>
              </a:rPr>
              <a:t>Any Questions?</a:t>
            </a:r>
            <a:endParaRPr lang="en-GB" sz="6600" dirty="0">
              <a:solidFill>
                <a:srgbClr val="D32398"/>
              </a:solidFill>
            </a:endParaRPr>
          </a:p>
        </p:txBody>
      </p:sp>
    </p:spTree>
    <p:extLst>
      <p:ext uri="{BB962C8B-B14F-4D97-AF65-F5344CB8AC3E}">
        <p14:creationId xmlns:p14="http://schemas.microsoft.com/office/powerpoint/2010/main" val="1524710702"/>
      </p:ext>
    </p:extLst>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83" y="125760"/>
            <a:ext cx="8322956" cy="1143000"/>
          </a:xfrm>
        </p:spPr>
        <p:txBody>
          <a:bodyPr>
            <a:noAutofit/>
          </a:bodyPr>
          <a:lstStyle/>
          <a:p>
            <a:r>
              <a:rPr lang="en-GB" dirty="0"/>
              <a:t>School Based Training 1 – FT Course</a:t>
            </a:r>
          </a:p>
        </p:txBody>
      </p:sp>
      <p:sp>
        <p:nvSpPr>
          <p:cNvPr id="3" name="Content Placeholder 2"/>
          <p:cNvSpPr>
            <a:spLocks noGrp="1"/>
          </p:cNvSpPr>
          <p:nvPr>
            <p:ph idx="1"/>
          </p:nvPr>
        </p:nvSpPr>
        <p:spPr>
          <a:xfrm>
            <a:off x="265515" y="1268760"/>
            <a:ext cx="8830460" cy="4351338"/>
          </a:xfrm>
        </p:spPr>
        <p:txBody>
          <a:bodyPr vert="horz" lIns="91440" tIns="45720" rIns="91440" bIns="45720" rtlCol="0" anchor="t">
            <a:noAutofit/>
          </a:bodyPr>
          <a:lstStyle/>
          <a:p>
            <a:pPr algn="just" fontAlgn="base">
              <a:spcAft>
                <a:spcPts val="400"/>
              </a:spcAft>
            </a:pPr>
            <a:r>
              <a:rPr lang="en-GB" sz="2400" b="1" dirty="0">
                <a:effectLst/>
                <a:latin typeface="Calibri" panose="020F0502020204030204" pitchFamily="34" charset="0"/>
                <a:ea typeface="Times New Roman" panose="02020603050405020304" pitchFamily="18" charset="0"/>
              </a:rPr>
              <a:t>Preliminary Visits</a:t>
            </a:r>
            <a:r>
              <a:rPr lang="en-GB" sz="2400" dirty="0">
                <a:effectLst/>
                <a:latin typeface="Calibri" panose="020F0502020204030204" pitchFamily="34" charset="0"/>
                <a:ea typeface="Times New Roman" panose="02020603050405020304" pitchFamily="18" charset="0"/>
              </a:rPr>
              <a:t>: 23</a:t>
            </a:r>
            <a:r>
              <a:rPr lang="en-GB" sz="2400" baseline="30000" dirty="0">
                <a:effectLst/>
                <a:latin typeface="Calibri" panose="020F0502020204030204" pitchFamily="34" charset="0"/>
                <a:ea typeface="Times New Roman" panose="02020603050405020304" pitchFamily="18" charset="0"/>
              </a:rPr>
              <a:t>rd</a:t>
            </a:r>
            <a:r>
              <a:rPr lang="en-GB" sz="2400" dirty="0">
                <a:effectLst/>
                <a:latin typeface="Calibri" panose="020F0502020204030204" pitchFamily="34" charset="0"/>
                <a:ea typeface="Times New Roman" panose="02020603050405020304" pitchFamily="18" charset="0"/>
              </a:rPr>
              <a:t>, 24</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25</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26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27</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October 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7</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9</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10</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UT Sign Off:</a:t>
            </a:r>
            <a:r>
              <a:rPr lang="en-GB" sz="2400" dirty="0">
                <a:effectLst/>
                <a:latin typeface="Calibri" panose="020F0502020204030204" pitchFamily="34" charset="0"/>
                <a:ea typeface="Times New Roman" panose="02020603050405020304" pitchFamily="18" charset="0"/>
              </a:rPr>
              <a:t> 10</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Block Placement Dates:</a:t>
            </a:r>
            <a:r>
              <a:rPr lang="en-GB" sz="2400" dirty="0">
                <a:effectLst/>
                <a:latin typeface="Calibri" panose="020F0502020204030204" pitchFamily="34" charset="0"/>
                <a:ea typeface="Times New Roman" panose="02020603050405020304" pitchFamily="18" charset="0"/>
              </a:rPr>
              <a:t> 13</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 – 22</a:t>
            </a:r>
            <a:r>
              <a:rPr lang="en-GB" sz="2400" baseline="30000" dirty="0">
                <a:effectLst/>
                <a:latin typeface="Calibri" panose="020F0502020204030204" pitchFamily="34" charset="0"/>
                <a:ea typeface="Times New Roman" panose="02020603050405020304" pitchFamily="18" charset="0"/>
              </a:rPr>
              <a:t>nd</a:t>
            </a:r>
            <a:r>
              <a:rPr lang="en-GB" sz="2400" dirty="0">
                <a:effectLst/>
                <a:latin typeface="Calibri" panose="020F0502020204030204" pitchFamily="34" charset="0"/>
                <a:ea typeface="Times New Roman" panose="02020603050405020304" pitchFamily="18" charset="0"/>
              </a:rPr>
              <a:t> December</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Review Meeting:</a:t>
            </a:r>
            <a:r>
              <a:rPr lang="en-GB" sz="2400" dirty="0">
                <a:effectLst/>
                <a:latin typeface="Calibri" panose="020F0502020204030204" pitchFamily="34" charset="0"/>
                <a:ea typeface="Times New Roman" panose="02020603050405020304" pitchFamily="18" charset="0"/>
              </a:rPr>
              <a:t>  WB: 27</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Progress Meeting:</a:t>
            </a:r>
            <a:r>
              <a:rPr lang="en-GB" sz="2400" dirty="0">
                <a:effectLst/>
                <a:latin typeface="Calibri" panose="020F0502020204030204" pitchFamily="34" charset="0"/>
                <a:ea typeface="Times New Roman" panose="02020603050405020304" pitchFamily="18" charset="0"/>
              </a:rPr>
              <a:t> WB: 18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December</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UT Debrief:</a:t>
            </a:r>
            <a:r>
              <a:rPr lang="en-GB" sz="2400" dirty="0">
                <a:effectLst/>
                <a:latin typeface="Calibri" panose="020F0502020204030204" pitchFamily="34" charset="0"/>
                <a:ea typeface="Times New Roman" panose="02020603050405020304" pitchFamily="18" charset="0"/>
              </a:rPr>
              <a:t>  WB:8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January 2024</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University Days:</a:t>
            </a:r>
            <a:r>
              <a:rPr lang="en-GB" sz="2400" dirty="0">
                <a:effectLst/>
                <a:latin typeface="Calibri" panose="020F0502020204030204" pitchFamily="34" charset="0"/>
                <a:ea typeface="Times New Roman" panose="02020603050405020304" pitchFamily="18" charset="0"/>
              </a:rPr>
              <a:t>    15</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 and 27</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a:t>
            </a:r>
            <a:endParaRPr lang="en-GB" sz="2400" dirty="0">
              <a:effectLst/>
              <a:latin typeface="Arial" panose="020B0604020202020204" pitchFamily="34" charset="0"/>
              <a:ea typeface="Times New Roman" panose="02020603050405020304" pitchFamily="18" charset="0"/>
            </a:endParaRPr>
          </a:p>
          <a:p>
            <a:pPr marL="0" indent="0">
              <a:buNone/>
            </a:pPr>
            <a:br>
              <a:rPr lang="en-GB" sz="1800" dirty="0">
                <a:effectLst/>
                <a:latin typeface="Segoe UI" panose="020B0502040204020203" pitchFamily="34" charset="0"/>
                <a:ea typeface="Times New Roman" panose="02020603050405020304" pitchFamily="18" charset="0"/>
              </a:rPr>
            </a:br>
            <a:endParaRPr lang="en-GB" sz="2000" dirty="0">
              <a:solidFill>
                <a:srgbClr val="0070C0"/>
              </a:solidFill>
            </a:endParaRPr>
          </a:p>
        </p:txBody>
      </p:sp>
      <p:pic>
        <p:nvPicPr>
          <p:cNvPr id="4" name="Picture 3"/>
          <p:cNvPicPr>
            <a:picLocks noChangeAspect="1"/>
          </p:cNvPicPr>
          <p:nvPr/>
        </p:nvPicPr>
        <p:blipFill>
          <a:blip r:embed="rId3"/>
          <a:stretch>
            <a:fillRect/>
          </a:stretch>
        </p:blipFill>
        <p:spPr>
          <a:xfrm>
            <a:off x="7508333" y="2924944"/>
            <a:ext cx="1281706" cy="1445650"/>
          </a:xfrm>
          <a:prstGeom prst="rect">
            <a:avLst/>
          </a:prstGeom>
        </p:spPr>
      </p:pic>
    </p:spTree>
    <p:extLst>
      <p:ext uri="{BB962C8B-B14F-4D97-AF65-F5344CB8AC3E}">
        <p14:creationId xmlns:p14="http://schemas.microsoft.com/office/powerpoint/2010/main" val="2373862411"/>
      </p:ext>
    </p:extLst>
  </p:cSld>
  <p:clrMapOvr>
    <a:masterClrMapping/>
  </p:clrMapOvr>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639278" y="261226"/>
            <a:ext cx="8322956" cy="1143000"/>
          </a:xfrm>
        </p:spPr>
        <p:txBody>
          <a:bodyPr>
            <a:noAutofit/>
          </a:bodyPr>
          <a:lstStyle/>
          <a:p>
            <a:r>
              <a:rPr lang="en-GB" dirty="0"/>
              <a:t>School Based Training 1 – PT Year 1 Course</a:t>
            </a:r>
          </a:p>
        </p:txBody>
      </p:sp>
      <p:sp>
        <p:nvSpPr>
          <p:cNvPr id="3" name="Content Placeholder 2"/>
          <p:cNvSpPr>
            <a:spLocks noGrp="1"/>
          </p:cNvSpPr>
          <p:nvPr>
            <p:ph idx="1"/>
          </p:nvPr>
        </p:nvSpPr>
        <p:spPr>
          <a:xfrm>
            <a:off x="213331" y="1404226"/>
            <a:ext cx="8830460" cy="4351338"/>
          </a:xfrm>
        </p:spPr>
        <p:txBody>
          <a:bodyPr vert="horz" lIns="91440" tIns="45720" rIns="91440" bIns="45720" rtlCol="0" anchor="t">
            <a:noAutofit/>
          </a:bodyPr>
          <a:lstStyle/>
          <a:p>
            <a:pPr algn="just" fontAlgn="base">
              <a:spcAft>
                <a:spcPts val="400"/>
              </a:spcAft>
            </a:pPr>
            <a:r>
              <a:rPr lang="en-GB" sz="2400" b="1" dirty="0">
                <a:effectLst/>
                <a:latin typeface="Calibri" panose="020F0502020204030204" pitchFamily="34" charset="0"/>
                <a:ea typeface="Times New Roman" panose="02020603050405020304" pitchFamily="18" charset="0"/>
              </a:rPr>
              <a:t>Preliminary Visits</a:t>
            </a:r>
            <a:r>
              <a:rPr lang="en-GB" sz="2400" dirty="0">
                <a:effectLst/>
                <a:latin typeface="Calibri" panose="020F0502020204030204" pitchFamily="34" charset="0"/>
                <a:ea typeface="Times New Roman" panose="02020603050405020304" pitchFamily="18" charset="0"/>
              </a:rPr>
              <a:t>: 25</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26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October 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7</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9</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15</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16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22</a:t>
            </a:r>
            <a:r>
              <a:rPr lang="en-GB" sz="2400" baseline="30000" dirty="0">
                <a:effectLst/>
                <a:latin typeface="Calibri" panose="020F0502020204030204" pitchFamily="34" charset="0"/>
                <a:ea typeface="Times New Roman" panose="02020603050405020304" pitchFamily="18" charset="0"/>
              </a:rPr>
              <a:t>nd</a:t>
            </a:r>
            <a:r>
              <a:rPr lang="en-GB" sz="2400" dirty="0">
                <a:effectLst/>
                <a:latin typeface="Calibri" panose="020F0502020204030204" pitchFamily="34" charset="0"/>
                <a:ea typeface="Times New Roman" panose="02020603050405020304" pitchFamily="18" charset="0"/>
              </a:rPr>
              <a:t>, 23</a:t>
            </a:r>
            <a:r>
              <a:rPr lang="en-GB" sz="2400" baseline="30000" dirty="0">
                <a:effectLst/>
                <a:latin typeface="Calibri" panose="020F0502020204030204" pitchFamily="34" charset="0"/>
                <a:ea typeface="Times New Roman" panose="02020603050405020304" pitchFamily="18" charset="0"/>
              </a:rPr>
              <a:t>rd</a:t>
            </a:r>
            <a:r>
              <a:rPr lang="en-GB" sz="2400" dirty="0">
                <a:effectLst/>
                <a:latin typeface="Calibri" panose="020F0502020204030204" pitchFamily="34" charset="0"/>
                <a:ea typeface="Times New Roman" panose="02020603050405020304" pitchFamily="18" charset="0"/>
              </a:rPr>
              <a:t>, 29</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30</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UT Sign Off:</a:t>
            </a:r>
            <a:r>
              <a:rPr lang="en-GB" sz="2400" dirty="0">
                <a:effectLst/>
                <a:latin typeface="Calibri" panose="020F0502020204030204" pitchFamily="34" charset="0"/>
                <a:ea typeface="Times New Roman" panose="02020603050405020304" pitchFamily="18" charset="0"/>
              </a:rPr>
              <a:t> 30</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Block Placement Dates:</a:t>
            </a:r>
            <a:r>
              <a:rPr lang="en-GB" sz="2400" dirty="0">
                <a:effectLst/>
                <a:latin typeface="Calibri" panose="020F0502020204030204" pitchFamily="34" charset="0"/>
                <a:ea typeface="Times New Roman" panose="02020603050405020304" pitchFamily="18" charset="0"/>
              </a:rPr>
              <a:t> Wednesday and Thursday from 4</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December – 16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May</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Review Meeting 1a:</a:t>
            </a:r>
            <a:r>
              <a:rPr lang="en-GB" sz="2400" dirty="0">
                <a:effectLst/>
                <a:latin typeface="Calibri" panose="020F0502020204030204" pitchFamily="34" charset="0"/>
                <a:ea typeface="Times New Roman" panose="02020603050405020304" pitchFamily="18" charset="0"/>
              </a:rPr>
              <a:t>  18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March</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Review Meeting 1b:</a:t>
            </a:r>
            <a:r>
              <a:rPr lang="en-GB" sz="2400" dirty="0">
                <a:effectLst/>
                <a:latin typeface="Calibri" panose="020F0502020204030204" pitchFamily="34" charset="0"/>
                <a:ea typeface="Times New Roman" panose="02020603050405020304" pitchFamily="18" charset="0"/>
              </a:rPr>
              <a:t>  WB 3</a:t>
            </a:r>
            <a:r>
              <a:rPr lang="en-GB" sz="2400" baseline="30000" dirty="0">
                <a:effectLst/>
                <a:latin typeface="Calibri" panose="020F0502020204030204" pitchFamily="34" charset="0"/>
                <a:ea typeface="Times New Roman" panose="02020603050405020304" pitchFamily="18" charset="0"/>
              </a:rPr>
              <a:t>rd</a:t>
            </a:r>
            <a:r>
              <a:rPr lang="en-GB" sz="2400" dirty="0">
                <a:effectLst/>
                <a:latin typeface="Calibri" panose="020F0502020204030204" pitchFamily="34" charset="0"/>
                <a:ea typeface="Times New Roman" panose="02020603050405020304" pitchFamily="18" charset="0"/>
              </a:rPr>
              <a:t> June</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Progress Meeting:</a:t>
            </a:r>
            <a:r>
              <a:rPr lang="en-GB" sz="2400" dirty="0">
                <a:effectLst/>
                <a:latin typeface="Calibri" panose="020F0502020204030204" pitchFamily="34" charset="0"/>
                <a:ea typeface="Times New Roman" panose="02020603050405020304" pitchFamily="18" charset="0"/>
              </a:rPr>
              <a:t> WB: 1</a:t>
            </a:r>
            <a:r>
              <a:rPr lang="en-GB" sz="2400" baseline="30000" dirty="0">
                <a:effectLst/>
                <a:latin typeface="Calibri" panose="020F0502020204030204" pitchFamily="34" charset="0"/>
                <a:ea typeface="Times New Roman" panose="02020603050405020304" pitchFamily="18" charset="0"/>
              </a:rPr>
              <a:t>st</a:t>
            </a:r>
            <a:r>
              <a:rPr lang="en-GB" sz="2400" dirty="0">
                <a:effectLst/>
                <a:latin typeface="Calibri" panose="020F0502020204030204" pitchFamily="34" charset="0"/>
                <a:ea typeface="Times New Roman" panose="02020603050405020304" pitchFamily="18" charset="0"/>
              </a:rPr>
              <a:t> July</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UT Debrief:</a:t>
            </a:r>
            <a:r>
              <a:rPr lang="en-GB" sz="2400" dirty="0">
                <a:effectLst/>
                <a:latin typeface="Calibri" panose="020F0502020204030204" pitchFamily="34" charset="0"/>
                <a:ea typeface="Times New Roman" panose="02020603050405020304" pitchFamily="18" charset="0"/>
              </a:rPr>
              <a:t>  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July</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University Days:</a:t>
            </a:r>
            <a:r>
              <a:rPr lang="en-GB" sz="2400" dirty="0">
                <a:effectLst/>
                <a:latin typeface="Calibri" panose="020F0502020204030204" pitchFamily="34" charset="0"/>
                <a:ea typeface="Times New Roman" panose="02020603050405020304" pitchFamily="18" charset="0"/>
              </a:rPr>
              <a:t>    11</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and 18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January</a:t>
            </a:r>
            <a:endParaRPr lang="en-GB" sz="2400" dirty="0">
              <a:effectLst/>
              <a:latin typeface="Arial" panose="020B0604020202020204" pitchFamily="34" charset="0"/>
              <a:ea typeface="Times New Roman" panose="02020603050405020304" pitchFamily="18" charset="0"/>
            </a:endParaRPr>
          </a:p>
          <a:p>
            <a:pPr marL="0" indent="0">
              <a:buNone/>
            </a:pPr>
            <a:r>
              <a:rPr lang="en-GB" sz="2400" dirty="0"/>
              <a:t>				</a:t>
            </a:r>
            <a:endParaRPr lang="en-GB" sz="2000" dirty="0">
              <a:solidFill>
                <a:srgbClr val="0070C0"/>
              </a:solidFill>
            </a:endParaRPr>
          </a:p>
        </p:txBody>
      </p:sp>
      <p:pic>
        <p:nvPicPr>
          <p:cNvPr id="4" name="Picture 3"/>
          <p:cNvPicPr>
            <a:picLocks noChangeAspect="1"/>
          </p:cNvPicPr>
          <p:nvPr/>
        </p:nvPicPr>
        <p:blipFill>
          <a:blip r:embed="rId3"/>
          <a:stretch>
            <a:fillRect/>
          </a:stretch>
        </p:blipFill>
        <p:spPr>
          <a:xfrm>
            <a:off x="7236296" y="3861048"/>
            <a:ext cx="1281706" cy="1445650"/>
          </a:xfrm>
          <a:prstGeom prst="rect">
            <a:avLst/>
          </a:prstGeom>
        </p:spPr>
      </p:pic>
    </p:spTree>
    <p:extLst>
      <p:ext uri="{BB962C8B-B14F-4D97-AF65-F5344CB8AC3E}">
        <p14:creationId xmlns:p14="http://schemas.microsoft.com/office/powerpoint/2010/main" val="3753479582"/>
      </p:ext>
    </p:extLst>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67083" y="125760"/>
            <a:ext cx="8322956" cy="1143000"/>
          </a:xfrm>
        </p:spPr>
        <p:txBody>
          <a:bodyPr>
            <a:noAutofit/>
          </a:bodyPr>
          <a:lstStyle/>
          <a:p>
            <a:r>
              <a:rPr lang="en-GB" dirty="0"/>
              <a:t>School Based Training 2 – PT Year 2 Course</a:t>
            </a:r>
          </a:p>
        </p:txBody>
      </p:sp>
      <p:sp>
        <p:nvSpPr>
          <p:cNvPr id="3" name="Content Placeholder 2"/>
          <p:cNvSpPr>
            <a:spLocks noGrp="1"/>
          </p:cNvSpPr>
          <p:nvPr>
            <p:ph idx="1"/>
          </p:nvPr>
        </p:nvSpPr>
        <p:spPr>
          <a:xfrm>
            <a:off x="265515" y="1268759"/>
            <a:ext cx="8830460" cy="4793373"/>
          </a:xfrm>
        </p:spPr>
        <p:txBody>
          <a:bodyPr vert="horz" lIns="91440" tIns="45720" rIns="91440" bIns="45720" rtlCol="0" anchor="t">
            <a:noAutofit/>
          </a:bodyPr>
          <a:lstStyle/>
          <a:p>
            <a:pPr algn="just" fontAlgn="base">
              <a:spcAft>
                <a:spcPts val="400"/>
              </a:spcAft>
            </a:pPr>
            <a:r>
              <a:rPr lang="en-GB" sz="2400" b="1" dirty="0">
                <a:effectLst/>
                <a:latin typeface="Calibri" panose="020F0502020204030204" pitchFamily="34" charset="0"/>
                <a:ea typeface="Times New Roman" panose="02020603050405020304" pitchFamily="18" charset="0"/>
              </a:rPr>
              <a:t>Preliminary Visits</a:t>
            </a:r>
            <a:r>
              <a:rPr lang="en-GB" sz="2400" dirty="0">
                <a:effectLst/>
                <a:latin typeface="Calibri" panose="020F0502020204030204" pitchFamily="34" charset="0"/>
                <a:ea typeface="Times New Roman" panose="02020603050405020304" pitchFamily="18" charset="0"/>
              </a:rPr>
              <a:t>: 25</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26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October 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7</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9</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15</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16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22</a:t>
            </a:r>
            <a:r>
              <a:rPr lang="en-GB" sz="2400" baseline="30000" dirty="0">
                <a:effectLst/>
                <a:latin typeface="Calibri" panose="020F0502020204030204" pitchFamily="34" charset="0"/>
                <a:ea typeface="Times New Roman" panose="02020603050405020304" pitchFamily="18" charset="0"/>
              </a:rPr>
              <a:t>nd</a:t>
            </a:r>
            <a:r>
              <a:rPr lang="en-GB" sz="2400" dirty="0">
                <a:effectLst/>
                <a:latin typeface="Calibri" panose="020F0502020204030204" pitchFamily="34" charset="0"/>
                <a:ea typeface="Times New Roman" panose="02020603050405020304" pitchFamily="18" charset="0"/>
              </a:rPr>
              <a:t>, 23</a:t>
            </a:r>
            <a:r>
              <a:rPr lang="en-GB" sz="2400" baseline="30000" dirty="0">
                <a:effectLst/>
                <a:latin typeface="Calibri" panose="020F0502020204030204" pitchFamily="34" charset="0"/>
                <a:ea typeface="Times New Roman" panose="02020603050405020304" pitchFamily="18" charset="0"/>
              </a:rPr>
              <a:t>rd</a:t>
            </a:r>
            <a:r>
              <a:rPr lang="en-GB" sz="2400" dirty="0">
                <a:effectLst/>
                <a:latin typeface="Calibri" panose="020F0502020204030204" pitchFamily="34" charset="0"/>
                <a:ea typeface="Times New Roman" panose="02020603050405020304" pitchFamily="18" charset="0"/>
              </a:rPr>
              <a:t>, 29</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30</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UT Sign Off:</a:t>
            </a:r>
            <a:r>
              <a:rPr lang="en-GB" sz="2400" dirty="0">
                <a:effectLst/>
                <a:latin typeface="Calibri" panose="020F0502020204030204" pitchFamily="34" charset="0"/>
                <a:ea typeface="Times New Roman" panose="02020603050405020304" pitchFamily="18" charset="0"/>
              </a:rPr>
              <a:t> 30</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November</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Block Placement Dates:</a:t>
            </a:r>
            <a:r>
              <a:rPr lang="en-GB" sz="2400" dirty="0">
                <a:effectLst/>
                <a:latin typeface="Calibri" panose="020F0502020204030204" pitchFamily="34" charset="0"/>
                <a:ea typeface="Times New Roman" panose="02020603050405020304" pitchFamily="18" charset="0"/>
              </a:rPr>
              <a:t> Wednesday and Thursday from 4</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December – 16</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May</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Review Meeting 2a:</a:t>
            </a:r>
            <a:r>
              <a:rPr lang="en-GB" sz="2400" dirty="0">
                <a:effectLst/>
                <a:latin typeface="Calibri" panose="020F0502020204030204" pitchFamily="34" charset="0"/>
                <a:ea typeface="Times New Roman" panose="02020603050405020304" pitchFamily="18" charset="0"/>
              </a:rPr>
              <a:t>  18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March</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Review Meeting 2b:</a:t>
            </a:r>
            <a:r>
              <a:rPr lang="en-GB" sz="2400" dirty="0">
                <a:effectLst/>
                <a:latin typeface="Calibri" panose="020F0502020204030204" pitchFamily="34" charset="0"/>
                <a:ea typeface="Times New Roman" panose="02020603050405020304" pitchFamily="18" charset="0"/>
              </a:rPr>
              <a:t>  WB 3</a:t>
            </a:r>
            <a:r>
              <a:rPr lang="en-GB" sz="2400" baseline="30000" dirty="0">
                <a:effectLst/>
                <a:latin typeface="Calibri" panose="020F0502020204030204" pitchFamily="34" charset="0"/>
                <a:ea typeface="Times New Roman" panose="02020603050405020304" pitchFamily="18" charset="0"/>
              </a:rPr>
              <a:t>rd</a:t>
            </a:r>
            <a:r>
              <a:rPr lang="en-GB" sz="2400" dirty="0">
                <a:effectLst/>
                <a:latin typeface="Calibri" panose="020F0502020204030204" pitchFamily="34" charset="0"/>
                <a:ea typeface="Times New Roman" panose="02020603050405020304" pitchFamily="18" charset="0"/>
              </a:rPr>
              <a:t> June</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Progress Meeting:</a:t>
            </a:r>
            <a:r>
              <a:rPr lang="en-GB" sz="2400" dirty="0">
                <a:effectLst/>
                <a:latin typeface="Calibri" panose="020F0502020204030204" pitchFamily="34" charset="0"/>
                <a:ea typeface="Times New Roman" panose="02020603050405020304" pitchFamily="18" charset="0"/>
              </a:rPr>
              <a:t> WB: 1</a:t>
            </a:r>
            <a:r>
              <a:rPr lang="en-GB" sz="2400" baseline="30000" dirty="0">
                <a:effectLst/>
                <a:latin typeface="Calibri" panose="020F0502020204030204" pitchFamily="34" charset="0"/>
                <a:ea typeface="Times New Roman" panose="02020603050405020304" pitchFamily="18" charset="0"/>
              </a:rPr>
              <a:t>st</a:t>
            </a:r>
            <a:r>
              <a:rPr lang="en-GB" sz="2400" dirty="0">
                <a:effectLst/>
                <a:latin typeface="Calibri" panose="020F0502020204030204" pitchFamily="34" charset="0"/>
                <a:ea typeface="Times New Roman" panose="02020603050405020304" pitchFamily="18" charset="0"/>
              </a:rPr>
              <a:t> July</a:t>
            </a:r>
            <a:endParaRPr lang="en-GB" sz="2400" dirty="0">
              <a:effectLst/>
              <a:latin typeface="Arial" panose="020B0604020202020204" pitchFamily="34" charset="0"/>
              <a:ea typeface="Times New Roman" panose="02020603050405020304" pitchFamily="18" charset="0"/>
            </a:endParaRPr>
          </a:p>
          <a:p>
            <a:pPr algn="just" fontAlgn="base">
              <a:spcAft>
                <a:spcPts val="400"/>
              </a:spcAft>
            </a:pPr>
            <a:r>
              <a:rPr lang="en-GB" sz="2400" b="1" dirty="0">
                <a:effectLst/>
                <a:latin typeface="Calibri" panose="020F0502020204030204" pitchFamily="34" charset="0"/>
                <a:ea typeface="Times New Roman" panose="02020603050405020304" pitchFamily="18" charset="0"/>
              </a:rPr>
              <a:t>UT Debrief:</a:t>
            </a:r>
            <a:r>
              <a:rPr lang="en-GB" sz="2400" dirty="0">
                <a:effectLst/>
                <a:latin typeface="Calibri" panose="020F0502020204030204" pitchFamily="34" charset="0"/>
                <a:ea typeface="Times New Roman" panose="02020603050405020304" pitchFamily="18" charset="0"/>
              </a:rPr>
              <a:t>  8</a:t>
            </a:r>
            <a:r>
              <a:rPr lang="en-GB" sz="2400" baseline="30000" dirty="0">
                <a:effectLst/>
                <a:latin typeface="Calibri" panose="020F0502020204030204" pitchFamily="34" charset="0"/>
                <a:ea typeface="Times New Roman" panose="02020603050405020304" pitchFamily="18" charset="0"/>
              </a:rPr>
              <a:t>th</a:t>
            </a:r>
            <a:r>
              <a:rPr lang="en-GB" sz="2400" dirty="0">
                <a:effectLst/>
                <a:latin typeface="Calibri" panose="020F0502020204030204" pitchFamily="34" charset="0"/>
                <a:ea typeface="Times New Roman" panose="02020603050405020304" pitchFamily="18" charset="0"/>
              </a:rPr>
              <a:t> July</a:t>
            </a:r>
            <a:endParaRPr lang="en-GB" sz="2400" dirty="0">
              <a:effectLst/>
              <a:latin typeface="Arial" panose="020B0604020202020204" pitchFamily="34" charset="0"/>
              <a:ea typeface="Times New Roman" panose="02020603050405020304" pitchFamily="18" charset="0"/>
            </a:endParaRPr>
          </a:p>
          <a:p>
            <a:pPr marL="0" indent="0">
              <a:buNone/>
            </a:pPr>
            <a:endParaRPr lang="en-GB" sz="2000" dirty="0">
              <a:solidFill>
                <a:srgbClr val="0070C0"/>
              </a:solidFill>
            </a:endParaRPr>
          </a:p>
        </p:txBody>
      </p:sp>
      <p:pic>
        <p:nvPicPr>
          <p:cNvPr id="4" name="Picture 3"/>
          <p:cNvPicPr>
            <a:picLocks noChangeAspect="1"/>
          </p:cNvPicPr>
          <p:nvPr/>
        </p:nvPicPr>
        <p:blipFill>
          <a:blip r:embed="rId3"/>
          <a:stretch>
            <a:fillRect/>
          </a:stretch>
        </p:blipFill>
        <p:spPr>
          <a:xfrm>
            <a:off x="7321902" y="3444429"/>
            <a:ext cx="1281706" cy="1445650"/>
          </a:xfrm>
          <a:prstGeom prst="rect">
            <a:avLst/>
          </a:prstGeom>
        </p:spPr>
      </p:pic>
    </p:spTree>
    <p:extLst>
      <p:ext uri="{BB962C8B-B14F-4D97-AF65-F5344CB8AC3E}">
        <p14:creationId xmlns:p14="http://schemas.microsoft.com/office/powerpoint/2010/main" val="568683150"/>
      </p:ext>
    </p:extLst>
  </p:cSld>
  <p:clrMapOvr>
    <a:masterClrMapping/>
  </p:clrMapOvr>
</p:sld>
</file>

<file path=ppt/theme/theme1.xml><?xml version="1.0" encoding="utf-8"?>
<a:theme xmlns:a="http://schemas.openxmlformats.org/drawingml/2006/main" name="BCU 2015">
  <a:themeElements>
    <a:clrScheme name="Office Them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Them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BCU 2015" id="{5C0B98A7-5C1E-413A-9168-E19BE387B856}" vid="{A801BE7F-D9AE-4124-9E02-FE1FBA6A0DC6}"/>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customXml/_rels/item1.xml.rels><?xml version="1.0" encoding="UTF-8" standalone="yes"?>
<Relationships xmlns="http://schemas.openxmlformats.org/package/2006/relationships"><Relationship Id="rId1" Type="http://schemas.openxmlformats.org/officeDocument/2006/relationships/customXmlProps" Target="itemProps1.xml"/></Relationships>
</file>

<file path=customXml/_rels/item2.xml.rels><?xml version="1.0" encoding="UTF-8" standalone="yes"?>
<Relationships xmlns="http://schemas.openxmlformats.org/package/2006/relationships"><Relationship Id="rId1" Type="http://schemas.openxmlformats.org/officeDocument/2006/relationships/customXmlProps" Target="itemProps2.xml"/></Relationships>
</file>

<file path=customXml/_rels/item3.xml.rels><?xml version="1.0" encoding="UTF-8" standalone="yes"?>
<Relationships xmlns="http://schemas.openxmlformats.org/package/2006/relationships"><Relationship Id="rId1" Type="http://schemas.openxmlformats.org/officeDocument/2006/relationships/customXmlProps" Target="itemProps3.xml"/></Relationships>
</file>

<file path=customXml/item1.xml><?xml version="1.0" encoding="utf-8"?>
<?mso-contentType ?>
<FormTemplates xmlns="http://schemas.microsoft.com/sharepoint/v3/contenttype/forms">
  <Display>DocumentLibraryForm</Display>
  <Edit>DocumentLibraryForm</Edit>
  <New>DocumentLibraryForm</New>
</FormTemplates>
</file>

<file path=customXml/item2.xml><?xml version="1.0" encoding="utf-8"?>
<ct:contentTypeSchema xmlns:ct="http://schemas.microsoft.com/office/2006/metadata/contentType" xmlns:ma="http://schemas.microsoft.com/office/2006/metadata/properties/metaAttributes" ct:_="" ma:_="" ma:contentTypeName="Document" ma:contentTypeID="0x0101005A05832EA9969D45B733737F05D3494C" ma:contentTypeVersion="16" ma:contentTypeDescription="Create a new document." ma:contentTypeScope="" ma:versionID="195b04298c2c7fa4f904f56be880e1ef">
  <xsd:schema xmlns:xsd="http://www.w3.org/2001/XMLSchema" xmlns:xs="http://www.w3.org/2001/XMLSchema" xmlns:p="http://schemas.microsoft.com/office/2006/metadata/properties" xmlns:ns3="9e8d84a2-d901-482f-ae87-ea9ae76f4e30" xmlns:ns4="d0e65c00-8cce-4ef3-8539-a6d58b510099" targetNamespace="http://schemas.microsoft.com/office/2006/metadata/properties" ma:root="true" ma:fieldsID="d0ec107fb36628c8b4a4004b87a5b9e0" ns3:_="" ns4:_="">
    <xsd:import namespace="9e8d84a2-d901-482f-ae87-ea9ae76f4e30"/>
    <xsd:import namespace="d0e65c00-8cce-4ef3-8539-a6d58b510099"/>
    <xsd:element name="properties">
      <xsd:complexType>
        <xsd:sequence>
          <xsd:element name="documentManagement">
            <xsd:complexType>
              <xsd:all>
                <xsd:element ref="ns3:SharedWithUsers" minOccurs="0"/>
                <xsd:element ref="ns3:SharedWithDetails" minOccurs="0"/>
                <xsd:element ref="ns3:SharingHintHash" minOccurs="0"/>
                <xsd:element ref="ns3:LastSharedByTime" minOccurs="0"/>
                <xsd:element ref="ns3:LastSharedByUser" minOccurs="0"/>
                <xsd:element ref="ns4:MediaServiceMetadata" minOccurs="0"/>
                <xsd:element ref="ns4:MediaServiceFastMetadata" minOccurs="0"/>
                <xsd:element ref="ns4:MediaServiceDateTaken" minOccurs="0"/>
                <xsd:element ref="ns4:MediaServiceAutoTags" minOccurs="0"/>
                <xsd:element ref="ns4:MediaServiceLocation" minOccurs="0"/>
                <xsd:element ref="ns4:MediaServiceOCR" minOccurs="0"/>
                <xsd:element ref="ns4:MediaServiceGenerationTime" minOccurs="0"/>
                <xsd:element ref="ns4:MediaServiceEventHashCode" minOccurs="0"/>
                <xsd:element ref="ns4:MediaServiceAutoKeyPoints" minOccurs="0"/>
                <xsd:element ref="ns4:MediaServiceKeyPoints" minOccurs="0"/>
                <xsd:element ref="ns4:MediaLengthInSeconds" minOccurs="0"/>
              </xsd:all>
            </xsd:complexType>
          </xsd:element>
        </xsd:sequence>
      </xsd:complexType>
    </xsd:element>
  </xsd:schema>
  <xsd:schema xmlns:xsd="http://www.w3.org/2001/XMLSchema" xmlns:xs="http://www.w3.org/2001/XMLSchema" xmlns:dms="http://schemas.microsoft.com/office/2006/documentManagement/types" xmlns:pc="http://schemas.microsoft.com/office/infopath/2007/PartnerControls" targetNamespace="9e8d84a2-d901-482f-ae87-ea9ae76f4e30" elementFormDefault="qualified">
    <xsd:import namespace="http://schemas.microsoft.com/office/2006/documentManagement/types"/>
    <xsd:import namespace="http://schemas.microsoft.com/office/infopath/2007/PartnerControls"/>
    <xsd:element name="SharedWithUsers" ma:index="8" nillable="true" ma:displayName="Shared With" ma:description="" ma:internalName="SharedWithUsers" ma:readOnly="true">
      <xsd:complexType>
        <xsd:complexContent>
          <xsd:extension base="dms:UserMulti">
            <xsd:sequence>
              <xsd:element name="UserInfo" minOccurs="0" maxOccurs="unbounded">
                <xsd:complexType>
                  <xsd:sequence>
                    <xsd:element name="DisplayName" type="xsd:string" minOccurs="0"/>
                    <xsd:element name="AccountId" type="dms:UserId" minOccurs="0" nillable="true"/>
                    <xsd:element name="AccountType" type="xsd:string" minOccurs="0"/>
                  </xsd:sequence>
                </xsd:complexType>
              </xsd:element>
            </xsd:sequence>
          </xsd:extension>
        </xsd:complexContent>
      </xsd:complexType>
    </xsd:element>
    <xsd:element name="SharedWithDetails" ma:index="9" nillable="true" ma:displayName="Shared With Details" ma:description="" ma:internalName="SharedWithDetails" ma:readOnly="true">
      <xsd:simpleType>
        <xsd:restriction base="dms:Note">
          <xsd:maxLength value="255"/>
        </xsd:restriction>
      </xsd:simpleType>
    </xsd:element>
    <xsd:element name="SharingHintHash" ma:index="10" nillable="true" ma:displayName="Sharing Hint Hash" ma:description="" ma:hidden="true" ma:internalName="SharingHintHash" ma:readOnly="true">
      <xsd:simpleType>
        <xsd:restriction base="dms:Text"/>
      </xsd:simpleType>
    </xsd:element>
    <xsd:element name="LastSharedByTime" ma:index="11" nillable="true" ma:displayName="Last Shared By Time" ma:description="" ma:internalName="LastSharedByTime" ma:readOnly="true">
      <xsd:simpleType>
        <xsd:restriction base="dms:DateTime"/>
      </xsd:simpleType>
    </xsd:element>
    <xsd:element name="LastSharedByUser" ma:index="12" nillable="true" ma:displayName="Last Shared By User" ma:description="" ma:internalName="LastSharedByUser" ma:readOnly="true">
      <xsd:simpleType>
        <xsd:restriction base="dms:Note">
          <xsd:maxLength value="255"/>
        </xsd:restriction>
      </xsd:simpleType>
    </xsd:element>
  </xsd:schema>
  <xsd:schema xmlns:xsd="http://www.w3.org/2001/XMLSchema" xmlns:xs="http://www.w3.org/2001/XMLSchema" xmlns:dms="http://schemas.microsoft.com/office/2006/documentManagement/types" xmlns:pc="http://schemas.microsoft.com/office/infopath/2007/PartnerControls" targetNamespace="d0e65c00-8cce-4ef3-8539-a6d58b510099" elementFormDefault="qualified">
    <xsd:import namespace="http://schemas.microsoft.com/office/2006/documentManagement/types"/>
    <xsd:import namespace="http://schemas.microsoft.com/office/infopath/2007/PartnerControls"/>
    <xsd:element name="MediaServiceMetadata" ma:index="13" nillable="true" ma:displayName="MediaServiceMetadata" ma:description="" ma:hidden="true" ma:internalName="MediaServiceMetadata" ma:readOnly="true">
      <xsd:simpleType>
        <xsd:restriction base="dms:Note"/>
      </xsd:simpleType>
    </xsd:element>
    <xsd:element name="MediaServiceFastMetadata" ma:index="14" nillable="true" ma:displayName="MediaServiceFastMetadata" ma:description="" ma:hidden="true" ma:internalName="MediaServiceFastMetadata" ma:readOnly="true">
      <xsd:simpleType>
        <xsd:restriction base="dms:Note"/>
      </xsd:simpleType>
    </xsd:element>
    <xsd:element name="MediaServiceDateTaken" ma:index="15" nillable="true" ma:displayName="MediaServiceDateTaken" ma:description="" ma:hidden="true" ma:internalName="MediaServiceDateTaken" ma:readOnly="true">
      <xsd:simpleType>
        <xsd:restriction base="dms:Text"/>
      </xsd:simpleType>
    </xsd:element>
    <xsd:element name="MediaServiceAutoTags" ma:index="16" nillable="true" ma:displayName="MediaServiceAutoTags" ma:description="" ma:internalName="MediaServiceAutoTags" ma:readOnly="true">
      <xsd:simpleType>
        <xsd:restriction base="dms:Text"/>
      </xsd:simpleType>
    </xsd:element>
    <xsd:element name="MediaServiceLocation" ma:index="17" nillable="true" ma:displayName="MediaServiceLocation" ma:internalName="MediaServiceLocation" ma:readOnly="true">
      <xsd:simpleType>
        <xsd:restriction base="dms:Text"/>
      </xsd:simpleType>
    </xsd:element>
    <xsd:element name="MediaServiceOCR" ma:index="18" nillable="true" ma:displayName="MediaServiceOCR" ma:internalName="MediaServiceOCR" ma:readOnly="true">
      <xsd:simpleType>
        <xsd:restriction base="dms:Note">
          <xsd:maxLength value="255"/>
        </xsd:restriction>
      </xsd:simpleType>
    </xsd:element>
    <xsd:element name="MediaServiceGenerationTime" ma:index="19" nillable="true" ma:displayName="MediaServiceGenerationTime" ma:hidden="true" ma:internalName="MediaServiceGenerationTime" ma:readOnly="true">
      <xsd:simpleType>
        <xsd:restriction base="dms:Text"/>
      </xsd:simpleType>
    </xsd:element>
    <xsd:element name="MediaServiceEventHashCode" ma:index="20" nillable="true" ma:displayName="MediaServiceEventHashCode" ma:hidden="true" ma:internalName="MediaServiceEventHashCode" ma:readOnly="true">
      <xsd:simpleType>
        <xsd:restriction base="dms:Text"/>
      </xsd:simpleType>
    </xsd:element>
    <xsd:element name="MediaServiceAutoKeyPoints" ma:index="21" nillable="true" ma:displayName="MediaServiceAutoKeyPoints" ma:hidden="true" ma:internalName="MediaServiceAutoKeyPoints" ma:readOnly="true">
      <xsd:simpleType>
        <xsd:restriction base="dms:Note"/>
      </xsd:simpleType>
    </xsd:element>
    <xsd:element name="MediaServiceKeyPoints" ma:index="22" nillable="true" ma:displayName="KeyPoints" ma:internalName="MediaServiceKeyPoints" ma:readOnly="true">
      <xsd:simpleType>
        <xsd:restriction base="dms:Note">
          <xsd:maxLength value="255"/>
        </xsd:restriction>
      </xsd:simpleType>
    </xsd:element>
    <xsd:element name="MediaLengthInSeconds" ma:index="23" nillable="true" ma:displayName="Length (seconds)" ma:internalName="MediaLengthInSeconds" ma:readOnly="true">
      <xsd:simpleType>
        <xsd:restriction base="dms:Unknown"/>
      </xsd:simpleType>
    </xsd:element>
  </xsd:schema>
  <xsd:schema xmlns="http://schemas.openxmlformats.org/package/2006/metadata/core-properties" xmlns:xsd="http://www.w3.org/2001/XMLSchema" xmlns:xsi="http://www.w3.org/2001/XMLSchema-instance" xmlns:dc="http://purl.org/dc/elements/1.1/" xmlns:dcterms="http://purl.org/dc/terms/" xmlns:odoc="http://schemas.microsoft.com/internal/obd" targetNamespace="http://schemas.openxmlformats.org/package/2006/metadata/core-properties" elementFormDefault="qualified" attributeFormDefault="unqualified" blockDefault="#all">
    <xsd:import namespace="http://purl.org/dc/elements/1.1/" schemaLocation="http://dublincore.org/schemas/xmls/qdc/2003/04/02/dc.xsd"/>
    <xsd:import namespace="http://purl.org/dc/terms/" schemaLocation="http://dublincore.org/schemas/xmls/qdc/2003/04/02/dcterms.xsd"/>
    <xsd:element name="coreProperties" type="CT_coreProperties"/>
    <xsd:complexType name="CT_coreProperties">
      <xsd:all>
        <xsd:element ref="dc:creator" minOccurs="0" maxOccurs="1"/>
        <xsd:element ref="dcterms:created" minOccurs="0" maxOccurs="1"/>
        <xsd:element ref="dc:identifier" minOccurs="0" maxOccurs="1"/>
        <xsd:element name="contentType" minOccurs="0" maxOccurs="1" type="xsd:string" ma:index="0" ma:displayName="Content Type"/>
        <xsd:element ref="dc:title" minOccurs="0" maxOccurs="1" ma:index="4" ma:displayName="Title"/>
        <xsd:element ref="dc:subject" minOccurs="0" maxOccurs="1"/>
        <xsd:element ref="dc:description" minOccurs="0" maxOccurs="1"/>
        <xsd:element name="keywords" minOccurs="0" maxOccurs="1" type="xsd:string"/>
        <xsd:element ref="dc:language" minOccurs="0" maxOccurs="1"/>
        <xsd:element name="category" minOccurs="0" maxOccurs="1" type="xsd:string"/>
        <xsd:element name="version" minOccurs="0" maxOccurs="1" type="xsd:string"/>
        <xsd:element name="revision" minOccurs="0" maxOccurs="1" type="xsd:string">
          <xsd:annotation>
            <xsd:documentation>
                        This value indicates the number of saves or revisions. The application is responsible for updating this value after each revision.
                    </xsd:documentation>
          </xsd:annotation>
        </xsd:element>
        <xsd:element name="lastModifiedBy" minOccurs="0" maxOccurs="1" type="xsd:string"/>
        <xsd:element ref="dcterms:modified" minOccurs="0" maxOccurs="1"/>
        <xsd:element name="contentStatus" minOccurs="0" maxOccurs="1" type="xsd:string"/>
      </xsd:all>
    </xsd:complexType>
  </xsd:schema>
  <xs:schema xmlns:pc="http://schemas.microsoft.com/office/infopath/2007/PartnerControls" xmlns:xs="http://www.w3.org/2001/XMLSchema" targetNamespace="http://schemas.microsoft.com/office/infopath/2007/PartnerControls" elementFormDefault="qualified" attributeFormDefault="unqualified">
    <xs:element name="Person">
      <xs:complexType>
        <xs:sequence>
          <xs:element ref="pc:DisplayName" minOccurs="0"/>
          <xs:element ref="pc:AccountId" minOccurs="0"/>
          <xs:element ref="pc:AccountType" minOccurs="0"/>
        </xs:sequence>
      </xs:complexType>
    </xs:element>
    <xs:element name="DisplayName" type="xs:string"/>
    <xs:element name="AccountId" type="xs:string"/>
    <xs:element name="AccountType" type="xs:string"/>
    <xs:element name="BDCAssociatedEntity">
      <xs:complexType>
        <xs:sequence>
          <xs:element ref="pc:BDCEntity" minOccurs="0" maxOccurs="unbounded"/>
        </xs:sequence>
        <xs:attribute ref="pc:EntityNamespace"/>
        <xs:attribute ref="pc:EntityName"/>
        <xs:attribute ref="pc:SystemInstanceName"/>
        <xs:attribute ref="pc:AssociationName"/>
      </xs:complexType>
    </xs:element>
    <xs:attribute name="EntityNamespace" type="xs:string"/>
    <xs:attribute name="EntityName" type="xs:string"/>
    <xs:attribute name="SystemInstanceName" type="xs:string"/>
    <xs:attribute name="AssociationName" type="xs:string"/>
    <xs:element name="BDCEntity">
      <xs:complexType>
        <xs:sequence>
          <xs:element ref="pc:EntityDisplayName" minOccurs="0"/>
          <xs:element ref="pc:EntityInstanceReference" minOccurs="0"/>
          <xs:element ref="pc:EntityId1" minOccurs="0"/>
          <xs:element ref="pc:EntityId2" minOccurs="0"/>
          <xs:element ref="pc:EntityId3" minOccurs="0"/>
          <xs:element ref="pc:EntityId4" minOccurs="0"/>
          <xs:element ref="pc:EntityId5" minOccurs="0"/>
        </xs:sequence>
      </xs:complexType>
    </xs:element>
    <xs:element name="EntityDisplayName" type="xs:string"/>
    <xs:element name="EntityInstanceReference" type="xs:string"/>
    <xs:element name="EntityId1" type="xs:string"/>
    <xs:element name="EntityId2" type="xs:string"/>
    <xs:element name="EntityId3" type="xs:string"/>
    <xs:element name="EntityId4" type="xs:string"/>
    <xs:element name="EntityId5" type="xs:string"/>
    <xs:element name="Terms">
      <xs:complexType>
        <xs:sequence>
          <xs:element ref="pc:TermInfo" minOccurs="0" maxOccurs="unbounded"/>
        </xs:sequence>
      </xs:complexType>
    </xs:element>
    <xs:element name="TermInfo">
      <xs:complexType>
        <xs:sequence>
          <xs:element ref="pc:TermName" minOccurs="0"/>
          <xs:element ref="pc:TermId" minOccurs="0"/>
        </xs:sequence>
      </xs:complexType>
    </xs:element>
    <xs:element name="TermName" type="xs:string"/>
    <xs:element name="TermId" type="xs:string"/>
  </xs:schema>
</ct:contentTypeSchema>
</file>

<file path=customXml/item3.xml><?xml version="1.0" encoding="utf-8"?>
<p:properties xmlns:p="http://schemas.microsoft.com/office/2006/metadata/properties" xmlns:xsi="http://www.w3.org/2001/XMLSchema-instance" xmlns:pc="http://schemas.microsoft.com/office/infopath/2007/PartnerControls">
  <documentManagement/>
</p:properties>
</file>

<file path=customXml/itemProps1.xml><?xml version="1.0" encoding="utf-8"?>
<ds:datastoreItem xmlns:ds="http://schemas.openxmlformats.org/officeDocument/2006/customXml" ds:itemID="{7142DD82-F992-4947-A486-BB111D70F216}">
  <ds:schemaRefs>
    <ds:schemaRef ds:uri="http://schemas.microsoft.com/sharepoint/v3/contenttype/forms"/>
  </ds:schemaRefs>
</ds:datastoreItem>
</file>

<file path=customXml/itemProps2.xml><?xml version="1.0" encoding="utf-8"?>
<ds:datastoreItem xmlns:ds="http://schemas.openxmlformats.org/officeDocument/2006/customXml" ds:itemID="{236FFAB2-DF87-4A4E-A7BF-AC6EA08E5B41}">
  <ds:schemaRefs>
    <ds:schemaRef ds:uri="http://schemas.microsoft.com/office/2006/metadata/contentType"/>
    <ds:schemaRef ds:uri="http://schemas.microsoft.com/office/2006/metadata/properties/metaAttributes"/>
    <ds:schemaRef ds:uri="http://www.w3.org/2001/XMLSchema"/>
    <ds:schemaRef ds:uri="http://schemas.microsoft.com/office/2006/metadata/properties"/>
    <ds:schemaRef ds:uri="9e8d84a2-d901-482f-ae87-ea9ae76f4e30"/>
    <ds:schemaRef ds:uri="d0e65c00-8cce-4ef3-8539-a6d58b510099"/>
    <ds:schemaRef ds:uri="http://schemas.microsoft.com/office/2006/documentManagement/types"/>
    <ds:schemaRef ds:uri="http://schemas.microsoft.com/office/infopath/2007/PartnerControls"/>
    <ds:schemaRef ds:uri="http://schemas.openxmlformats.org/package/2006/metadata/core-properties"/>
    <ds:schemaRef ds:uri="http://purl.org/dc/elements/1.1/"/>
    <ds:schemaRef ds:uri="http://purl.org/dc/terms/"/>
    <ds:schemaRef ds:uri="http://schemas.microsoft.com/internal/obd"/>
  </ds:schemaRefs>
</ds:datastoreItem>
</file>

<file path=customXml/itemProps3.xml><?xml version="1.0" encoding="utf-8"?>
<ds:datastoreItem xmlns:ds="http://schemas.openxmlformats.org/officeDocument/2006/customXml" ds:itemID="{E7687DD9-A1C2-4209-8452-09230E0FDFF0}">
  <ds:schemaRefs>
    <ds:schemaRef ds:uri="http://purl.org/dc/elements/1.1/"/>
    <ds:schemaRef ds:uri="http://schemas.microsoft.com/office/2006/metadata/properties"/>
    <ds:schemaRef ds:uri="http://schemas.microsoft.com/office/2006/documentManagement/types"/>
    <ds:schemaRef ds:uri="http://purl.org/dc/terms/"/>
    <ds:schemaRef ds:uri="http://schemas.openxmlformats.org/package/2006/metadata/core-properties"/>
    <ds:schemaRef ds:uri="http://purl.org/dc/dcmitype/"/>
    <ds:schemaRef ds:uri="http://schemas.microsoft.com/office/infopath/2007/PartnerControls"/>
    <ds:schemaRef ds:uri="d0e65c00-8cce-4ef3-8539-a6d58b510099"/>
    <ds:schemaRef ds:uri="9e8d84a2-d901-482f-ae87-ea9ae76f4e30"/>
    <ds:schemaRef ds:uri="http://www.w3.org/XML/1998/namespace"/>
  </ds:schemaRefs>
</ds:datastoreItem>
</file>

<file path=docProps/app.xml><?xml version="1.0" encoding="utf-8"?>
<Properties xmlns="http://schemas.openxmlformats.org/officeDocument/2006/extended-properties" xmlns:vt="http://schemas.openxmlformats.org/officeDocument/2006/docPropsVTypes">
  <Template>BCU 2015</Template>
  <TotalTime>9431</TotalTime>
  <Words>3447</Words>
  <Application>Microsoft Office PowerPoint</Application>
  <PresentationFormat>On-screen Show (4:3)</PresentationFormat>
  <Paragraphs>268</Paragraphs>
  <Slides>60</Slides>
  <Notes>23</Notes>
  <HiddenSlides>0</HiddenSlides>
  <MMClips>0</MMClips>
  <ScaleCrop>false</ScaleCrop>
  <HeadingPairs>
    <vt:vector size="6" baseType="variant">
      <vt:variant>
        <vt:lpstr>Fonts Used</vt:lpstr>
      </vt:variant>
      <vt:variant>
        <vt:i4>8</vt:i4>
      </vt:variant>
      <vt:variant>
        <vt:lpstr>Theme</vt:lpstr>
      </vt:variant>
      <vt:variant>
        <vt:i4>1</vt:i4>
      </vt:variant>
      <vt:variant>
        <vt:lpstr>Slide Titles</vt:lpstr>
      </vt:variant>
      <vt:variant>
        <vt:i4>60</vt:i4>
      </vt:variant>
    </vt:vector>
  </HeadingPairs>
  <TitlesOfParts>
    <vt:vector size="69" baseType="lpstr">
      <vt:lpstr>Arial</vt:lpstr>
      <vt:lpstr>Arial MT</vt:lpstr>
      <vt:lpstr>Calibri</vt:lpstr>
      <vt:lpstr>Calibri Light</vt:lpstr>
      <vt:lpstr>Carlito</vt:lpstr>
      <vt:lpstr>Segoe UI</vt:lpstr>
      <vt:lpstr>Symbol</vt:lpstr>
      <vt:lpstr>Wingdings</vt:lpstr>
      <vt:lpstr>BCU 2015</vt:lpstr>
      <vt:lpstr>PGCE Primary &amp; Early Years :  School Based Training Mentor Briefing</vt:lpstr>
      <vt:lpstr>PowerPoint Presentation</vt:lpstr>
      <vt:lpstr>The BCU ITE Curriculum</vt:lpstr>
      <vt:lpstr>PGCE Curriculum Document</vt:lpstr>
      <vt:lpstr>Subject Specific Development Journal</vt:lpstr>
      <vt:lpstr>PowerPoint Presentation</vt:lpstr>
      <vt:lpstr>School Based Training 1 – FT Course</vt:lpstr>
      <vt:lpstr>School Based Training 1 – PT Year 1 Course</vt:lpstr>
      <vt:lpstr>School Based Training 2 – PT Year 2 Course</vt:lpstr>
      <vt:lpstr>Safeguarding</vt:lpstr>
      <vt:lpstr>PowerPoint Presentation</vt:lpstr>
      <vt:lpstr>Progress Journal</vt:lpstr>
      <vt:lpstr>SBT Prelim Tasks</vt:lpstr>
      <vt:lpstr>PowerPoint Presentation</vt:lpstr>
      <vt:lpstr>PowerPoint Presentation</vt:lpstr>
      <vt:lpstr>PowerPoint Presentation</vt:lpstr>
      <vt:lpstr>PowerPoint Presentation</vt:lpstr>
      <vt:lpstr>Associate Teacher Learning Observation</vt:lpstr>
      <vt:lpstr>PowerPoint Presentation</vt:lpstr>
      <vt:lpstr>How to prepare for the School Based Training Block: </vt:lpstr>
      <vt:lpstr>PowerPoint Presentation</vt:lpstr>
      <vt:lpstr>PowerPoint Presentation</vt:lpstr>
      <vt:lpstr>PowerPoint Presentation</vt:lpstr>
      <vt:lpstr>PowerPoint Presentation</vt:lpstr>
      <vt:lpstr>PowerPoint Presentation</vt:lpstr>
      <vt:lpstr>Weekly Meeting &amp; Target Setting</vt:lpstr>
      <vt:lpstr>Weekly Meeting &amp; Target Setting</vt:lpstr>
      <vt:lpstr>Weekly Meeting &amp; Target Setting</vt:lpstr>
      <vt:lpstr>Target Setting</vt:lpstr>
      <vt:lpstr>Focus on Target Setting </vt:lpstr>
      <vt:lpstr>Teaching on placement FT &amp; PT Yr1</vt:lpstr>
      <vt:lpstr>Teaching on placement PT Yr2 /SBT2</vt:lpstr>
      <vt:lpstr>Lesson observations</vt:lpstr>
      <vt:lpstr>PowerPoint Presentation</vt:lpstr>
      <vt:lpstr>Subject Specific Feedback Prompts</vt:lpstr>
      <vt:lpstr>Critical Incident - Definition</vt:lpstr>
      <vt:lpstr>Critical Incident </vt:lpstr>
      <vt:lpstr>Critical Incident</vt:lpstr>
      <vt:lpstr>PowerPoint Presentation</vt:lpstr>
      <vt:lpstr>PowerPoint Presentation</vt:lpstr>
      <vt:lpstr>PowerPoint Presentation</vt:lpstr>
      <vt:lpstr>PowerPoint Presentation</vt:lpstr>
      <vt:lpstr>PowerPoint Presentation</vt:lpstr>
      <vt:lpstr>Review Meeting 1 and Progress Meeting 1</vt:lpstr>
      <vt:lpstr>Assessment of School Based Training</vt:lpstr>
      <vt:lpstr>Assessment of School Based Training</vt:lpstr>
      <vt:lpstr>Review Meeting 1a/1b and Progress Meeting 1 Part Time Year 1</vt:lpstr>
      <vt:lpstr>Assessment of School Based Training</vt:lpstr>
      <vt:lpstr>Assessment of School Based Training</vt:lpstr>
      <vt:lpstr>Assessment of School Based Training</vt:lpstr>
      <vt:lpstr>Review Meeting 1a/1b and Progress Meeting 1 Part Time Year 2</vt:lpstr>
      <vt:lpstr>Assessment of School Based Training</vt:lpstr>
      <vt:lpstr>Assessment of School Based Training</vt:lpstr>
      <vt:lpstr>Assessment of School Based Training</vt:lpstr>
      <vt:lpstr>Rapid Improvement Target</vt:lpstr>
      <vt:lpstr>Termination of Placements </vt:lpstr>
      <vt:lpstr>Attendance and Absence Procedure</vt:lpstr>
      <vt:lpstr>Mentor Support - Access to all our University documentation, mentor CPD and partnership information.  </vt:lpstr>
      <vt:lpstr>Useful Contacts</vt:lpstr>
      <vt:lpstr>And finally…….</vt:lpstr>
    </vt:vector>
  </TitlesOfParts>
  <Company>Birmingham City University</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BA (Hons) QTS Year 3: Final Teaching Practice Briefing</dc:title>
  <dc:creator>id910710</dc:creator>
  <cp:lastModifiedBy>Anne Whitacre</cp:lastModifiedBy>
  <cp:revision>239</cp:revision>
  <cp:lastPrinted>2015-10-12T08:10:58Z</cp:lastPrinted>
  <dcterms:created xsi:type="dcterms:W3CDTF">2011-09-02T12:37:50Z</dcterms:created>
  <dcterms:modified xsi:type="dcterms:W3CDTF">2023-11-06T09:49:17Z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ContentTypeId">
    <vt:lpwstr>0x0101005A05832EA9969D45B733737F05D3494C</vt:lpwstr>
  </property>
</Properties>
</file>