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9" r:id="rId5"/>
    <p:sldId id="258" r:id="rId6"/>
    <p:sldId id="265" r:id="rId7"/>
    <p:sldId id="266" r:id="rId8"/>
    <p:sldId id="263" r:id="rId9"/>
    <p:sldId id="260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91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6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97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51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34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24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3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78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0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72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7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9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38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93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4C0321CE-85FC-BB48-AA5E-1679360F1D71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87390-F402-1C4C-A708-496C0B62975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16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70025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1800" y="6364817"/>
            <a:ext cx="4318000" cy="365125"/>
          </a:xfrm>
          <a:prstGeom prst="rect">
            <a:avLst/>
          </a:prstGeom>
        </p:spPr>
        <p:txBody>
          <a:bodyPr/>
          <a:lstStyle>
            <a:lvl1pPr algn="l">
              <a:defRPr sz="1400" b="0" i="0">
                <a:solidFill>
                  <a:schemeClr val="accent2"/>
                </a:solidFill>
                <a:latin typeface="Lucida Grande"/>
                <a:cs typeface="Lucida Grande"/>
              </a:defRPr>
            </a:lvl1pPr>
          </a:lstStyle>
          <a:p>
            <a:pPr defTabSz="457200"/>
            <a:endParaRPr lang="en-US" dirty="0">
              <a:solidFill>
                <a:srgbClr val="B4A9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635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790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96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03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03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4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01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89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160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213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5D9E32E8-5F05-FC4A-916B-CC1A8E434D87}" type="datetimeFigureOut">
              <a:rPr lang="en-US">
                <a:solidFill>
                  <a:prstClr val="black"/>
                </a:solidFill>
              </a:rPr>
              <a:pPr defTabSz="457200"/>
              <a:t>4/13/15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CB120373-5B13-5F42-BEEA-D9016CBD314E}" type="slidenum">
              <a:rPr lang="en-US">
                <a:solidFill>
                  <a:prstClr val="black"/>
                </a:solidFill>
              </a:rPr>
              <a:pPr defTabSz="4572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2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6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6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6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7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g"/><Relationship Id="rId14" Type="http://schemas.openxmlformats.org/officeDocument/2006/relationships/image" Target="../media/image4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86C0F-675D-4C2C-A372-D429147D81E1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432D9-7A29-4291-8956-74BD31926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2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5477934"/>
            <a:ext cx="8686800" cy="1380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0" b="0" i="0">
                <a:solidFill>
                  <a:schemeClr val="bg1"/>
                </a:solidFill>
                <a:latin typeface="Lucida Grande"/>
                <a:cs typeface="Lucida Grande"/>
              </a:defRPr>
            </a:lvl1pPr>
          </a:lstStyle>
          <a:p>
            <a:pPr defTabSz="457200"/>
            <a:fld id="{B9D87390-F402-1C4C-A708-496C0B629753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84" y="2974212"/>
            <a:ext cx="2171265" cy="144538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60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800" b="1" i="0" kern="1200">
          <a:solidFill>
            <a:schemeClr val="bg1"/>
          </a:solidFill>
          <a:latin typeface="Lucida Grande"/>
          <a:ea typeface="+mj-ea"/>
          <a:cs typeface="Lucida Grand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126163"/>
            <a:ext cx="8686800" cy="731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</a:pPr>
            <a:r>
              <a:rPr lang="en-US" sz="1500" dirty="0" smtClean="0">
                <a:solidFill>
                  <a:srgbClr val="519136"/>
                </a:solidFill>
                <a:latin typeface="Lucida Grande"/>
                <a:cs typeface="Lucida Grande"/>
              </a:rPr>
              <a:t>RuralFutures.Nebraska.edu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0403"/>
            <a:ext cx="800100" cy="54006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0" y="1201738"/>
            <a:ext cx="868680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12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800" b="1" kern="1200">
          <a:solidFill>
            <a:schemeClr val="tx2"/>
          </a:solidFill>
          <a:latin typeface="Lucida Grande"/>
          <a:ea typeface="+mj-ea"/>
          <a:cs typeface="Lucida Grand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320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3"/>
        </a:buClr>
        <a:buFont typeface="Arial"/>
        <a:buChar char="»"/>
        <a:defRPr sz="2000"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9075"/>
            <a:ext cx="9144000" cy="14144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Grande"/>
                <a:cs typeface="Lucida Grande"/>
              </a:rPr>
              <a:t>The Rural Futures Institute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Grande"/>
                <a:cs typeface="Lucida Grande"/>
              </a:rPr>
            </a:br>
            <a:endParaRPr lang="en-US" sz="3400" i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Lucida Grande"/>
              <a:cs typeface="Lucida Grand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449888"/>
            <a:ext cx="8639175" cy="140811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900" cap="none" dirty="0" smtClean="0">
                <a:solidFill>
                  <a:srgbClr val="FFFFFF"/>
                </a:solidFill>
                <a:latin typeface="Lucida Grande"/>
                <a:cs typeface="Lucida Grande"/>
              </a:rPr>
              <a:t>Jessica A. Shoemaker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900" dirty="0" smtClean="0">
                <a:solidFill>
                  <a:srgbClr val="FFFFFF"/>
                </a:solidFill>
              </a:rPr>
              <a:t>Assistant Professor, University of Nebraska College of Law</a:t>
            </a:r>
            <a:endParaRPr lang="en-US" sz="1900" cap="none" dirty="0" smtClean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32868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shoemaker2\Dropbox\Camera Uploads\2014-11-08 16.07.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58" y="67889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7294" y="678890"/>
            <a:ext cx="369675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Great Plains Region of the U.S.</a:t>
            </a:r>
          </a:p>
          <a:p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Both rural and urban but landscape predominantly open, agricultural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Undergoing significant demographic changes (rural depopulation, immigration, aging)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Abundant natural resources but complex water, food, energy, and other environmental challenges ahead 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Multiple legal jurisdictions </a:t>
            </a:r>
            <a:endParaRPr lang="en-US" sz="1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1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Complex historical heritage 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1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81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Plainsopoly Game Board</a:t>
            </a:r>
            <a:endParaRPr lang="en-US" dirty="0"/>
          </a:p>
        </p:txBody>
      </p:sp>
      <p:pic>
        <p:nvPicPr>
          <p:cNvPr id="4" name="Content Placeholder 3" descr="Plainsopoly_PPT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0" r="-187"/>
          <a:stretch/>
        </p:blipFill>
        <p:spPr>
          <a:xfrm>
            <a:off x="2438400" y="1417638"/>
            <a:ext cx="4538133" cy="4525963"/>
          </a:xfrm>
        </p:spPr>
      </p:pic>
    </p:spTree>
    <p:extLst>
      <p:ext uri="{BB962C8B-B14F-4D97-AF65-F5344CB8AC3E}">
        <p14:creationId xmlns:p14="http://schemas.microsoft.com/office/powerpoint/2010/main" val="75614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631" y="1714155"/>
            <a:ext cx="5730737" cy="4298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888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342" y="1698914"/>
            <a:ext cx="5767316" cy="432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2413" y="390117"/>
            <a:ext cx="845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algn="ctr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Process of Question Development: Almost as Valuable as Game Itself</a:t>
            </a:r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8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46" y="-218841"/>
            <a:ext cx="3305200" cy="6063198"/>
          </a:xfrm>
          <a:noFill/>
        </p:spPr>
        <p:txBody>
          <a:bodyPr wrap="square" rtlCol="0">
            <a:spAutoFit/>
          </a:bodyPr>
          <a:lstStyle/>
          <a:p>
            <a:pPr algn="l"/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algn="l"/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pPr algn="l"/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algn="l"/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Particular Game Values</a:t>
            </a:r>
          </a:p>
          <a:p>
            <a:pPr algn="l"/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Unique capacity to spur civil dialogue on highly charged political issues</a:t>
            </a:r>
          </a:p>
          <a:p>
            <a:pPr marL="342900" indent="-342900" algn="l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Engagement on an even playing field        </a:t>
            </a:r>
          </a:p>
          <a:p>
            <a:pPr marL="342900" indent="-342900" algn="l">
              <a:buFont typeface="Arial" charset="0"/>
              <a:buChar char="•"/>
            </a:pPr>
            <a:endParaRPr lang="en-US" sz="1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Regional scale awareness for planning and systems understanding </a:t>
            </a:r>
          </a:p>
          <a:p>
            <a:pPr marL="342900" indent="-342900" algn="l">
              <a:buFont typeface="Arial" charset="0"/>
              <a:buChar char="•"/>
            </a:pPr>
            <a:endParaRPr lang="en-US" sz="1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Introduces a more relative understanding of property rights – how one's land use decision impacts neighbors</a:t>
            </a:r>
          </a:p>
          <a:p>
            <a:pPr marL="342900" indent="-342900" algn="l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 algn="l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Builds rapport and understanding within groups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55" y="735264"/>
            <a:ext cx="4929007" cy="384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92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shoemaker2\Dropbox\Camera Uploads\2014-11-06 11.25.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91" y="493796"/>
            <a:ext cx="424815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25971" y="493796"/>
            <a:ext cx="3175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Current Limitations</a:t>
            </a:r>
          </a:p>
          <a:p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Basic insight of interconnectedness less impactful to more sophisticated audience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Ultimate </a:t>
            </a:r>
            <a:r>
              <a:rPr lang="en-US" sz="1600" dirty="0">
                <a:latin typeface="Book Antiqua" charset="0"/>
                <a:ea typeface="Book Antiqua" charset="0"/>
                <a:cs typeface="Book Antiqua" charset="0"/>
              </a:rPr>
              <a:t>visions produced often very abstract or general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>
                <a:latin typeface="Book Antiqua" charset="0"/>
                <a:ea typeface="Book Antiqua" charset="0"/>
                <a:cs typeface="Book Antiqua" charset="0"/>
              </a:rPr>
              <a:t>Unclear how (if) discussions of vision, opportunities, and barriers get translated to real world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Single fixed landscape</a:t>
            </a: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Facilitator dependent or possible facilitator bias 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>
                <a:latin typeface="Book Antiqua" charset="0"/>
                <a:ea typeface="Book Antiqua" charset="0"/>
                <a:cs typeface="Book Antiqua" charset="0"/>
              </a:rPr>
              <a:t>Costs of individual decisions, and their consequences later in the game, could be more explicit </a:t>
            </a:r>
            <a:endParaRPr lang="en-US" sz="1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16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6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shoemaker2\Dropbox\Camera Uploads\2014-09-21 16.38.41 HDR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87" y="517661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49" y="517661"/>
            <a:ext cx="3175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charset="0"/>
                <a:ea typeface="Book Antiqua" charset="0"/>
                <a:cs typeface="Book Antiqua" charset="0"/>
              </a:rPr>
              <a:t>Future Demands for </a:t>
            </a:r>
            <a:r>
              <a:rPr lang="en-US" sz="2000" dirty="0" err="1" smtClean="0">
                <a:latin typeface="Book Antiqua" charset="0"/>
                <a:ea typeface="Book Antiqua" charset="0"/>
                <a:cs typeface="Book Antiqua" charset="0"/>
              </a:rPr>
              <a:t>Plainsopoly</a:t>
            </a:r>
            <a:endParaRPr lang="en-US" sz="2000" dirty="0" smtClean="0">
              <a:latin typeface="Book Antiqua" charset="0"/>
              <a:ea typeface="Book Antiqua" charset="0"/>
              <a:cs typeface="Book Antiqua" charset="0"/>
            </a:endParaRPr>
          </a:p>
          <a:p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Lots of educational interest (high school, community college, and university)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Extension requests for team building type efforts in individual communities or groups (e.g., facilitate communication, indirect conflict resolution, etc.)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Actual planning (including river sheds and community rebuilding)</a:t>
            </a:r>
          </a:p>
          <a:p>
            <a:pPr marL="342900" indent="-342900">
              <a:buFont typeface="Arial" charset="0"/>
              <a:buChar char="•"/>
            </a:pPr>
            <a:endParaRPr lang="en-US" sz="16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latin typeface="Book Antiqua" charset="0"/>
                <a:ea typeface="Book Antiqua" charset="0"/>
                <a:cs typeface="Book Antiqua" charset="0"/>
              </a:rPr>
              <a:t>Public trust and governance research </a:t>
            </a:r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000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2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FI_Theme_2015">
  <a:themeElements>
    <a:clrScheme name="RFI Color Scheme">
      <a:dk1>
        <a:sysClr val="windowText" lastClr="000000"/>
      </a:dk1>
      <a:lt1>
        <a:sysClr val="window" lastClr="FFFFFF"/>
      </a:lt1>
      <a:dk2>
        <a:srgbClr val="519136"/>
      </a:dk2>
      <a:lt2>
        <a:srgbClr val="FFECA4"/>
      </a:lt2>
      <a:accent1>
        <a:srgbClr val="3D7638"/>
      </a:accent1>
      <a:accent2>
        <a:srgbClr val="B4A95A"/>
      </a:accent2>
      <a:accent3>
        <a:srgbClr val="A7A9AC"/>
      </a:accent3>
      <a:accent4>
        <a:srgbClr val="E43226"/>
      </a:accent4>
      <a:accent5>
        <a:srgbClr val="FFDA4A"/>
      </a:accent5>
      <a:accent6>
        <a:srgbClr val="036588"/>
      </a:accent6>
      <a:hlink>
        <a:srgbClr val="3D7638"/>
      </a:hlink>
      <a:folHlink>
        <a:srgbClr val="3D7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20</Words>
  <Application>Microsoft Macintosh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Book Antiqua</vt:lpstr>
      <vt:lpstr>Calibri</vt:lpstr>
      <vt:lpstr>Lucida Grande</vt:lpstr>
      <vt:lpstr>Arial</vt:lpstr>
      <vt:lpstr>Office Theme</vt:lpstr>
      <vt:lpstr>Custom Design</vt:lpstr>
      <vt:lpstr>RFI_Theme_2015</vt:lpstr>
      <vt:lpstr>The Rural Futures Institute </vt:lpstr>
      <vt:lpstr>PowerPoint Presentation</vt:lpstr>
      <vt:lpstr>Plainsopoly Game Board</vt:lpstr>
      <vt:lpstr>PowerPoint Presentation</vt:lpstr>
      <vt:lpstr>PowerPoint Presentation</vt:lpstr>
      <vt:lpstr>   Particular Game Values  Unique capacity to spur civil dialogue on highly charged political issues  Engagement on an even playing field          Regional scale awareness for planning and systems understanding   Introduces a more relative understanding of property rights – how one's land use decision impacts neighbors  Builds rapport and understanding within groups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Rural Futures Institute </dc:title>
  <dc:creator>Jessica Shoemaker</dc:creator>
  <cp:lastModifiedBy/>
  <cp:revision>47</cp:revision>
  <dcterms:created xsi:type="dcterms:W3CDTF">2015-04-10T21:10:45Z</dcterms:created>
  <dcterms:modified xsi:type="dcterms:W3CDTF">2015-04-13T16:58:27Z</dcterms:modified>
</cp:coreProperties>
</file>