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3" r:id="rId2"/>
    <p:sldId id="332" r:id="rId3"/>
    <p:sldId id="256" r:id="rId4"/>
    <p:sldId id="262" r:id="rId5"/>
    <p:sldId id="317" r:id="rId6"/>
    <p:sldId id="316" r:id="rId7"/>
    <p:sldId id="318" r:id="rId8"/>
    <p:sldId id="319" r:id="rId9"/>
    <p:sldId id="320" r:id="rId10"/>
    <p:sldId id="322" r:id="rId11"/>
    <p:sldId id="321" r:id="rId12"/>
    <p:sldId id="323" r:id="rId13"/>
    <p:sldId id="324" r:id="rId14"/>
    <p:sldId id="325" r:id="rId15"/>
    <p:sldId id="326" r:id="rId16"/>
    <p:sldId id="333" r:id="rId17"/>
    <p:sldId id="328" r:id="rId18"/>
    <p:sldId id="329" r:id="rId19"/>
    <p:sldId id="33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98C51-B266-4161-A071-1971E1150B6C}" type="datetimeFigureOut">
              <a:rPr lang="en-GB" smtClean="0"/>
              <a:t>19/03/2024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C96BF-BE06-4BD3-99DB-E30E791FFF3E}" type="slidenum">
              <a:rPr lang="en-GB" smtClean="0"/>
              <a:t>‹#›</a:t>
            </a:fld>
            <a:endParaRPr lang="en-GB"/>
          </a:p>
        </p:txBody>
      </p:sp>
    </p:spTree>
    <p:extLst>
      <p:ext uri="{BB962C8B-B14F-4D97-AF65-F5344CB8AC3E}">
        <p14:creationId xmlns:p14="http://schemas.microsoft.com/office/powerpoint/2010/main" val="3547558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1</a:t>
            </a:fld>
            <a:endParaRPr lang="en-GB" dirty="0"/>
          </a:p>
        </p:txBody>
      </p:sp>
    </p:spTree>
    <p:extLst>
      <p:ext uri="{BB962C8B-B14F-4D97-AF65-F5344CB8AC3E}">
        <p14:creationId xmlns:p14="http://schemas.microsoft.com/office/powerpoint/2010/main" val="3486426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CCC61-8E73-BD23-9252-3E8496875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7AA27E-345C-CA15-1E2D-413F214A5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A31EE3-7193-BCCB-77D2-9B8574648E88}"/>
              </a:ext>
            </a:extLst>
          </p:cNvPr>
          <p:cNvSpPr>
            <a:spLocks noGrp="1"/>
          </p:cNvSpPr>
          <p:nvPr>
            <p:ph type="dt" sz="half" idx="10"/>
          </p:nvPr>
        </p:nvSpPr>
        <p:spPr/>
        <p:txBody>
          <a:bodyPr/>
          <a:lstStyle/>
          <a:p>
            <a:fld id="{63D32AC9-714A-4088-B6C6-DBC17CF37CCA}" type="datetimeFigureOut">
              <a:rPr lang="en-GB" smtClean="0"/>
              <a:t>19/03/2024</a:t>
            </a:fld>
            <a:endParaRPr lang="en-GB"/>
          </a:p>
        </p:txBody>
      </p:sp>
      <p:sp>
        <p:nvSpPr>
          <p:cNvPr id="5" name="Footer Placeholder 4">
            <a:extLst>
              <a:ext uri="{FF2B5EF4-FFF2-40B4-BE49-F238E27FC236}">
                <a16:creationId xmlns:a16="http://schemas.microsoft.com/office/drawing/2014/main" id="{F3B55580-028D-95DB-4ACD-2DD588F410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6DE3-1B5D-67FE-F2E8-93C3116DC1E6}"/>
              </a:ext>
            </a:extLst>
          </p:cNvPr>
          <p:cNvSpPr>
            <a:spLocks noGrp="1"/>
          </p:cNvSpPr>
          <p:nvPr>
            <p:ph type="sldNum" sz="quarter" idx="12"/>
          </p:nvPr>
        </p:nvSpPr>
        <p:spPr/>
        <p:txBody>
          <a:bodyPr/>
          <a:lstStyle/>
          <a:p>
            <a:fld id="{A297497F-0E88-4DB2-9338-29A572DD1E2A}" type="slidenum">
              <a:rPr lang="en-GB" smtClean="0"/>
              <a:t>‹#›</a:t>
            </a:fld>
            <a:endParaRPr lang="en-GB"/>
          </a:p>
        </p:txBody>
      </p:sp>
    </p:spTree>
    <p:extLst>
      <p:ext uri="{BB962C8B-B14F-4D97-AF65-F5344CB8AC3E}">
        <p14:creationId xmlns:p14="http://schemas.microsoft.com/office/powerpoint/2010/main" val="218330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03B6-CE69-7C86-1C09-0E390522FF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BC7BBB-F28A-1D15-BF38-0275C5BF55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75695C-3A66-B8EB-2640-8369177F2EAB}"/>
              </a:ext>
            </a:extLst>
          </p:cNvPr>
          <p:cNvSpPr>
            <a:spLocks noGrp="1"/>
          </p:cNvSpPr>
          <p:nvPr>
            <p:ph type="dt" sz="half" idx="10"/>
          </p:nvPr>
        </p:nvSpPr>
        <p:spPr/>
        <p:txBody>
          <a:bodyPr/>
          <a:lstStyle/>
          <a:p>
            <a:fld id="{63D32AC9-714A-4088-B6C6-DBC17CF37CCA}" type="datetimeFigureOut">
              <a:rPr lang="en-GB" smtClean="0"/>
              <a:t>19/03/2024</a:t>
            </a:fld>
            <a:endParaRPr lang="en-GB"/>
          </a:p>
        </p:txBody>
      </p:sp>
      <p:sp>
        <p:nvSpPr>
          <p:cNvPr id="5" name="Footer Placeholder 4">
            <a:extLst>
              <a:ext uri="{FF2B5EF4-FFF2-40B4-BE49-F238E27FC236}">
                <a16:creationId xmlns:a16="http://schemas.microsoft.com/office/drawing/2014/main" id="{9A3B9A75-004E-ABD9-E034-C72924EF19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4474DC-326B-5983-E4C0-C2D8C54388D2}"/>
              </a:ext>
            </a:extLst>
          </p:cNvPr>
          <p:cNvSpPr>
            <a:spLocks noGrp="1"/>
          </p:cNvSpPr>
          <p:nvPr>
            <p:ph type="sldNum" sz="quarter" idx="12"/>
          </p:nvPr>
        </p:nvSpPr>
        <p:spPr/>
        <p:txBody>
          <a:bodyPr/>
          <a:lstStyle/>
          <a:p>
            <a:fld id="{A297497F-0E88-4DB2-9338-29A572DD1E2A}" type="slidenum">
              <a:rPr lang="en-GB" smtClean="0"/>
              <a:t>‹#›</a:t>
            </a:fld>
            <a:endParaRPr lang="en-GB"/>
          </a:p>
        </p:txBody>
      </p:sp>
    </p:spTree>
    <p:extLst>
      <p:ext uri="{BB962C8B-B14F-4D97-AF65-F5344CB8AC3E}">
        <p14:creationId xmlns:p14="http://schemas.microsoft.com/office/powerpoint/2010/main" val="326493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BC7BCB-EE8E-FF5A-39D6-E23223AD52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C92F65-A3AF-776D-B5C1-0094922BE2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3A939F-B0F0-FCB6-3A12-2FB4BC282990}"/>
              </a:ext>
            </a:extLst>
          </p:cNvPr>
          <p:cNvSpPr>
            <a:spLocks noGrp="1"/>
          </p:cNvSpPr>
          <p:nvPr>
            <p:ph type="dt" sz="half" idx="10"/>
          </p:nvPr>
        </p:nvSpPr>
        <p:spPr/>
        <p:txBody>
          <a:bodyPr/>
          <a:lstStyle/>
          <a:p>
            <a:fld id="{63D32AC9-714A-4088-B6C6-DBC17CF37CCA}" type="datetimeFigureOut">
              <a:rPr lang="en-GB" smtClean="0"/>
              <a:t>19/03/2024</a:t>
            </a:fld>
            <a:endParaRPr lang="en-GB"/>
          </a:p>
        </p:txBody>
      </p:sp>
      <p:sp>
        <p:nvSpPr>
          <p:cNvPr id="5" name="Footer Placeholder 4">
            <a:extLst>
              <a:ext uri="{FF2B5EF4-FFF2-40B4-BE49-F238E27FC236}">
                <a16:creationId xmlns:a16="http://schemas.microsoft.com/office/drawing/2014/main" id="{3CAB8951-E868-A34D-F7C8-EFF4A99D76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22CA47-3F17-E3FE-7BB4-8768412F8103}"/>
              </a:ext>
            </a:extLst>
          </p:cNvPr>
          <p:cNvSpPr>
            <a:spLocks noGrp="1"/>
          </p:cNvSpPr>
          <p:nvPr>
            <p:ph type="sldNum" sz="quarter" idx="12"/>
          </p:nvPr>
        </p:nvSpPr>
        <p:spPr/>
        <p:txBody>
          <a:bodyPr/>
          <a:lstStyle/>
          <a:p>
            <a:fld id="{A297497F-0E88-4DB2-9338-29A572DD1E2A}" type="slidenum">
              <a:rPr lang="en-GB" smtClean="0"/>
              <a:t>‹#›</a:t>
            </a:fld>
            <a:endParaRPr lang="en-GB"/>
          </a:p>
        </p:txBody>
      </p:sp>
    </p:spTree>
    <p:extLst>
      <p:ext uri="{BB962C8B-B14F-4D97-AF65-F5344CB8AC3E}">
        <p14:creationId xmlns:p14="http://schemas.microsoft.com/office/powerpoint/2010/main" val="344360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5536-A104-4D9B-F53B-F8372BACE2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80D789-040D-1FB5-1062-107FCDC44C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196E36-0AA8-E6E0-3195-EC3AF3109E4C}"/>
              </a:ext>
            </a:extLst>
          </p:cNvPr>
          <p:cNvSpPr>
            <a:spLocks noGrp="1"/>
          </p:cNvSpPr>
          <p:nvPr>
            <p:ph type="dt" sz="half" idx="10"/>
          </p:nvPr>
        </p:nvSpPr>
        <p:spPr/>
        <p:txBody>
          <a:bodyPr/>
          <a:lstStyle/>
          <a:p>
            <a:fld id="{63D32AC9-714A-4088-B6C6-DBC17CF37CCA}" type="datetimeFigureOut">
              <a:rPr lang="en-GB" smtClean="0"/>
              <a:t>19/03/2024</a:t>
            </a:fld>
            <a:endParaRPr lang="en-GB"/>
          </a:p>
        </p:txBody>
      </p:sp>
      <p:sp>
        <p:nvSpPr>
          <p:cNvPr id="5" name="Footer Placeholder 4">
            <a:extLst>
              <a:ext uri="{FF2B5EF4-FFF2-40B4-BE49-F238E27FC236}">
                <a16:creationId xmlns:a16="http://schemas.microsoft.com/office/drawing/2014/main" id="{89F38EA3-5C86-CCA1-5D4E-69A048B95B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B242EB-ABE0-3992-1264-9EEF2F518C1E}"/>
              </a:ext>
            </a:extLst>
          </p:cNvPr>
          <p:cNvSpPr>
            <a:spLocks noGrp="1"/>
          </p:cNvSpPr>
          <p:nvPr>
            <p:ph type="sldNum" sz="quarter" idx="12"/>
          </p:nvPr>
        </p:nvSpPr>
        <p:spPr/>
        <p:txBody>
          <a:bodyPr/>
          <a:lstStyle/>
          <a:p>
            <a:fld id="{A297497F-0E88-4DB2-9338-29A572DD1E2A}" type="slidenum">
              <a:rPr lang="en-GB" smtClean="0"/>
              <a:t>‹#›</a:t>
            </a:fld>
            <a:endParaRPr lang="en-GB"/>
          </a:p>
        </p:txBody>
      </p:sp>
    </p:spTree>
    <p:extLst>
      <p:ext uri="{BB962C8B-B14F-4D97-AF65-F5344CB8AC3E}">
        <p14:creationId xmlns:p14="http://schemas.microsoft.com/office/powerpoint/2010/main" val="352477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BCD6-E1B7-DBC0-E334-58FC44F5CE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B388D1-7DE4-9FA1-0B25-5028C510FA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3C0123-CA95-3CF8-F912-CADF25D8396C}"/>
              </a:ext>
            </a:extLst>
          </p:cNvPr>
          <p:cNvSpPr>
            <a:spLocks noGrp="1"/>
          </p:cNvSpPr>
          <p:nvPr>
            <p:ph type="dt" sz="half" idx="10"/>
          </p:nvPr>
        </p:nvSpPr>
        <p:spPr/>
        <p:txBody>
          <a:bodyPr/>
          <a:lstStyle/>
          <a:p>
            <a:fld id="{63D32AC9-714A-4088-B6C6-DBC17CF37CCA}" type="datetimeFigureOut">
              <a:rPr lang="en-GB" smtClean="0"/>
              <a:t>19/03/2024</a:t>
            </a:fld>
            <a:endParaRPr lang="en-GB"/>
          </a:p>
        </p:txBody>
      </p:sp>
      <p:sp>
        <p:nvSpPr>
          <p:cNvPr id="5" name="Footer Placeholder 4">
            <a:extLst>
              <a:ext uri="{FF2B5EF4-FFF2-40B4-BE49-F238E27FC236}">
                <a16:creationId xmlns:a16="http://schemas.microsoft.com/office/drawing/2014/main" id="{42571F60-0E8E-C539-457C-58E006205F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E6228-9E25-BFA6-D41A-6B1A0942A185}"/>
              </a:ext>
            </a:extLst>
          </p:cNvPr>
          <p:cNvSpPr>
            <a:spLocks noGrp="1"/>
          </p:cNvSpPr>
          <p:nvPr>
            <p:ph type="sldNum" sz="quarter" idx="12"/>
          </p:nvPr>
        </p:nvSpPr>
        <p:spPr/>
        <p:txBody>
          <a:bodyPr/>
          <a:lstStyle/>
          <a:p>
            <a:fld id="{A297497F-0E88-4DB2-9338-29A572DD1E2A}" type="slidenum">
              <a:rPr lang="en-GB" smtClean="0"/>
              <a:t>‹#›</a:t>
            </a:fld>
            <a:endParaRPr lang="en-GB"/>
          </a:p>
        </p:txBody>
      </p:sp>
    </p:spTree>
    <p:extLst>
      <p:ext uri="{BB962C8B-B14F-4D97-AF65-F5344CB8AC3E}">
        <p14:creationId xmlns:p14="http://schemas.microsoft.com/office/powerpoint/2010/main" val="354952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6A6E-A7E1-9FF2-4250-1E779DE8F4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3AC107-E7EB-57BB-A6FC-E820C7214B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3E17FD-E78B-240E-FCA4-6C8B80AC52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1F29B6-C7BD-1B71-CF62-3F43979680AE}"/>
              </a:ext>
            </a:extLst>
          </p:cNvPr>
          <p:cNvSpPr>
            <a:spLocks noGrp="1"/>
          </p:cNvSpPr>
          <p:nvPr>
            <p:ph type="dt" sz="half" idx="10"/>
          </p:nvPr>
        </p:nvSpPr>
        <p:spPr/>
        <p:txBody>
          <a:bodyPr/>
          <a:lstStyle/>
          <a:p>
            <a:fld id="{63D32AC9-714A-4088-B6C6-DBC17CF37CCA}" type="datetimeFigureOut">
              <a:rPr lang="en-GB" smtClean="0"/>
              <a:t>19/03/2024</a:t>
            </a:fld>
            <a:endParaRPr lang="en-GB"/>
          </a:p>
        </p:txBody>
      </p:sp>
      <p:sp>
        <p:nvSpPr>
          <p:cNvPr id="6" name="Footer Placeholder 5">
            <a:extLst>
              <a:ext uri="{FF2B5EF4-FFF2-40B4-BE49-F238E27FC236}">
                <a16:creationId xmlns:a16="http://schemas.microsoft.com/office/drawing/2014/main" id="{3359D772-9E9C-F6B6-A053-76ACBBB6E6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85B2EC-DDD4-4D41-C2CC-084D39A0FF79}"/>
              </a:ext>
            </a:extLst>
          </p:cNvPr>
          <p:cNvSpPr>
            <a:spLocks noGrp="1"/>
          </p:cNvSpPr>
          <p:nvPr>
            <p:ph type="sldNum" sz="quarter" idx="12"/>
          </p:nvPr>
        </p:nvSpPr>
        <p:spPr/>
        <p:txBody>
          <a:bodyPr/>
          <a:lstStyle/>
          <a:p>
            <a:fld id="{A297497F-0E88-4DB2-9338-29A572DD1E2A}" type="slidenum">
              <a:rPr lang="en-GB" smtClean="0"/>
              <a:t>‹#›</a:t>
            </a:fld>
            <a:endParaRPr lang="en-GB"/>
          </a:p>
        </p:txBody>
      </p:sp>
    </p:spTree>
    <p:extLst>
      <p:ext uri="{BB962C8B-B14F-4D97-AF65-F5344CB8AC3E}">
        <p14:creationId xmlns:p14="http://schemas.microsoft.com/office/powerpoint/2010/main" val="38481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D25C-E313-51EA-DB3A-01C4F285F3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422F41-A742-6C76-32FC-B1AC0B224E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DB9AF6-3203-0C20-1696-BADA2ADD96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A0C3CE-F105-2F9A-02B5-FDCF7C8AD7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E2DAB1-062E-8D47-4DFD-1C2AF21FD0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3F38EC-E557-BCC8-031C-8BB72D8B7821}"/>
              </a:ext>
            </a:extLst>
          </p:cNvPr>
          <p:cNvSpPr>
            <a:spLocks noGrp="1"/>
          </p:cNvSpPr>
          <p:nvPr>
            <p:ph type="dt" sz="half" idx="10"/>
          </p:nvPr>
        </p:nvSpPr>
        <p:spPr/>
        <p:txBody>
          <a:bodyPr/>
          <a:lstStyle/>
          <a:p>
            <a:fld id="{63D32AC9-714A-4088-B6C6-DBC17CF37CCA}" type="datetimeFigureOut">
              <a:rPr lang="en-GB" smtClean="0"/>
              <a:t>19/03/2024</a:t>
            </a:fld>
            <a:endParaRPr lang="en-GB"/>
          </a:p>
        </p:txBody>
      </p:sp>
      <p:sp>
        <p:nvSpPr>
          <p:cNvPr id="8" name="Footer Placeholder 7">
            <a:extLst>
              <a:ext uri="{FF2B5EF4-FFF2-40B4-BE49-F238E27FC236}">
                <a16:creationId xmlns:a16="http://schemas.microsoft.com/office/drawing/2014/main" id="{B302A2B4-D8D5-2DF6-E093-BA269F1E61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6E4E3A-2120-2F6D-A5AA-94E46D59EB59}"/>
              </a:ext>
            </a:extLst>
          </p:cNvPr>
          <p:cNvSpPr>
            <a:spLocks noGrp="1"/>
          </p:cNvSpPr>
          <p:nvPr>
            <p:ph type="sldNum" sz="quarter" idx="12"/>
          </p:nvPr>
        </p:nvSpPr>
        <p:spPr/>
        <p:txBody>
          <a:bodyPr/>
          <a:lstStyle/>
          <a:p>
            <a:fld id="{A297497F-0E88-4DB2-9338-29A572DD1E2A}" type="slidenum">
              <a:rPr lang="en-GB" smtClean="0"/>
              <a:t>‹#›</a:t>
            </a:fld>
            <a:endParaRPr lang="en-GB"/>
          </a:p>
        </p:txBody>
      </p:sp>
    </p:spTree>
    <p:extLst>
      <p:ext uri="{BB962C8B-B14F-4D97-AF65-F5344CB8AC3E}">
        <p14:creationId xmlns:p14="http://schemas.microsoft.com/office/powerpoint/2010/main" val="81755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8AFAC-E9A9-5B9E-07EC-BFB49B1F93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E57D25-BFC3-D694-D780-244B6E39A636}"/>
              </a:ext>
            </a:extLst>
          </p:cNvPr>
          <p:cNvSpPr>
            <a:spLocks noGrp="1"/>
          </p:cNvSpPr>
          <p:nvPr>
            <p:ph type="dt" sz="half" idx="10"/>
          </p:nvPr>
        </p:nvSpPr>
        <p:spPr/>
        <p:txBody>
          <a:bodyPr/>
          <a:lstStyle/>
          <a:p>
            <a:fld id="{63D32AC9-714A-4088-B6C6-DBC17CF37CCA}" type="datetimeFigureOut">
              <a:rPr lang="en-GB" smtClean="0"/>
              <a:t>19/03/2024</a:t>
            </a:fld>
            <a:endParaRPr lang="en-GB"/>
          </a:p>
        </p:txBody>
      </p:sp>
      <p:sp>
        <p:nvSpPr>
          <p:cNvPr id="4" name="Footer Placeholder 3">
            <a:extLst>
              <a:ext uri="{FF2B5EF4-FFF2-40B4-BE49-F238E27FC236}">
                <a16:creationId xmlns:a16="http://schemas.microsoft.com/office/drawing/2014/main" id="{07040C78-3BDF-242B-6728-9F83869B8E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46521E6-5EA4-9F14-FA83-5521C1AAA5A0}"/>
              </a:ext>
            </a:extLst>
          </p:cNvPr>
          <p:cNvSpPr>
            <a:spLocks noGrp="1"/>
          </p:cNvSpPr>
          <p:nvPr>
            <p:ph type="sldNum" sz="quarter" idx="12"/>
          </p:nvPr>
        </p:nvSpPr>
        <p:spPr/>
        <p:txBody>
          <a:bodyPr/>
          <a:lstStyle/>
          <a:p>
            <a:fld id="{A297497F-0E88-4DB2-9338-29A572DD1E2A}" type="slidenum">
              <a:rPr lang="en-GB" smtClean="0"/>
              <a:t>‹#›</a:t>
            </a:fld>
            <a:endParaRPr lang="en-GB"/>
          </a:p>
        </p:txBody>
      </p:sp>
    </p:spTree>
    <p:extLst>
      <p:ext uri="{BB962C8B-B14F-4D97-AF65-F5344CB8AC3E}">
        <p14:creationId xmlns:p14="http://schemas.microsoft.com/office/powerpoint/2010/main" val="295464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454436-0523-C78A-FFD0-3A09A295F577}"/>
              </a:ext>
            </a:extLst>
          </p:cNvPr>
          <p:cNvSpPr>
            <a:spLocks noGrp="1"/>
          </p:cNvSpPr>
          <p:nvPr>
            <p:ph type="dt" sz="half" idx="10"/>
          </p:nvPr>
        </p:nvSpPr>
        <p:spPr/>
        <p:txBody>
          <a:bodyPr/>
          <a:lstStyle/>
          <a:p>
            <a:fld id="{63D32AC9-714A-4088-B6C6-DBC17CF37CCA}" type="datetimeFigureOut">
              <a:rPr lang="en-GB" smtClean="0"/>
              <a:t>19/03/2024</a:t>
            </a:fld>
            <a:endParaRPr lang="en-GB"/>
          </a:p>
        </p:txBody>
      </p:sp>
      <p:sp>
        <p:nvSpPr>
          <p:cNvPr id="3" name="Footer Placeholder 2">
            <a:extLst>
              <a:ext uri="{FF2B5EF4-FFF2-40B4-BE49-F238E27FC236}">
                <a16:creationId xmlns:a16="http://schemas.microsoft.com/office/drawing/2014/main" id="{6E3922B4-D60D-C79F-9067-A53345DBBD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5FA1D9D-F69B-2616-39DF-1ACFF2F06F84}"/>
              </a:ext>
            </a:extLst>
          </p:cNvPr>
          <p:cNvSpPr>
            <a:spLocks noGrp="1"/>
          </p:cNvSpPr>
          <p:nvPr>
            <p:ph type="sldNum" sz="quarter" idx="12"/>
          </p:nvPr>
        </p:nvSpPr>
        <p:spPr/>
        <p:txBody>
          <a:bodyPr/>
          <a:lstStyle/>
          <a:p>
            <a:fld id="{A297497F-0E88-4DB2-9338-29A572DD1E2A}" type="slidenum">
              <a:rPr lang="en-GB" smtClean="0"/>
              <a:t>‹#›</a:t>
            </a:fld>
            <a:endParaRPr lang="en-GB"/>
          </a:p>
        </p:txBody>
      </p:sp>
    </p:spTree>
    <p:extLst>
      <p:ext uri="{BB962C8B-B14F-4D97-AF65-F5344CB8AC3E}">
        <p14:creationId xmlns:p14="http://schemas.microsoft.com/office/powerpoint/2010/main" val="86802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4CA2-2347-DB02-59F9-70B3D2E3F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96EEE3-2BD7-C3FF-10A3-A2AEFD7EB4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6325A6-9C26-41E3-862D-7B345B814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F90AAC-35D0-1EE8-F384-8EE27EF1CA04}"/>
              </a:ext>
            </a:extLst>
          </p:cNvPr>
          <p:cNvSpPr>
            <a:spLocks noGrp="1"/>
          </p:cNvSpPr>
          <p:nvPr>
            <p:ph type="dt" sz="half" idx="10"/>
          </p:nvPr>
        </p:nvSpPr>
        <p:spPr/>
        <p:txBody>
          <a:bodyPr/>
          <a:lstStyle/>
          <a:p>
            <a:fld id="{63D32AC9-714A-4088-B6C6-DBC17CF37CCA}" type="datetimeFigureOut">
              <a:rPr lang="en-GB" smtClean="0"/>
              <a:t>19/03/2024</a:t>
            </a:fld>
            <a:endParaRPr lang="en-GB"/>
          </a:p>
        </p:txBody>
      </p:sp>
      <p:sp>
        <p:nvSpPr>
          <p:cNvPr id="6" name="Footer Placeholder 5">
            <a:extLst>
              <a:ext uri="{FF2B5EF4-FFF2-40B4-BE49-F238E27FC236}">
                <a16:creationId xmlns:a16="http://schemas.microsoft.com/office/drawing/2014/main" id="{BB519628-7FF4-0BC8-D433-C15F69F65C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AD927-B5BD-8CB2-2AB5-A6E2FDF26305}"/>
              </a:ext>
            </a:extLst>
          </p:cNvPr>
          <p:cNvSpPr>
            <a:spLocks noGrp="1"/>
          </p:cNvSpPr>
          <p:nvPr>
            <p:ph type="sldNum" sz="quarter" idx="12"/>
          </p:nvPr>
        </p:nvSpPr>
        <p:spPr/>
        <p:txBody>
          <a:bodyPr/>
          <a:lstStyle/>
          <a:p>
            <a:fld id="{A297497F-0E88-4DB2-9338-29A572DD1E2A}" type="slidenum">
              <a:rPr lang="en-GB" smtClean="0"/>
              <a:t>‹#›</a:t>
            </a:fld>
            <a:endParaRPr lang="en-GB"/>
          </a:p>
        </p:txBody>
      </p:sp>
    </p:spTree>
    <p:extLst>
      <p:ext uri="{BB962C8B-B14F-4D97-AF65-F5344CB8AC3E}">
        <p14:creationId xmlns:p14="http://schemas.microsoft.com/office/powerpoint/2010/main" val="112108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30226-EAF4-B5FA-6310-38CCD9F13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0B5FE1-A960-577D-419F-1D230F9F6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66B6FF-390E-A136-0F4B-E62941F6E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FDC08-7DF0-A122-5825-E0F818FEAE55}"/>
              </a:ext>
            </a:extLst>
          </p:cNvPr>
          <p:cNvSpPr>
            <a:spLocks noGrp="1"/>
          </p:cNvSpPr>
          <p:nvPr>
            <p:ph type="dt" sz="half" idx="10"/>
          </p:nvPr>
        </p:nvSpPr>
        <p:spPr/>
        <p:txBody>
          <a:bodyPr/>
          <a:lstStyle/>
          <a:p>
            <a:fld id="{63D32AC9-714A-4088-B6C6-DBC17CF37CCA}" type="datetimeFigureOut">
              <a:rPr lang="en-GB" smtClean="0"/>
              <a:t>19/03/2024</a:t>
            </a:fld>
            <a:endParaRPr lang="en-GB"/>
          </a:p>
        </p:txBody>
      </p:sp>
      <p:sp>
        <p:nvSpPr>
          <p:cNvPr id="6" name="Footer Placeholder 5">
            <a:extLst>
              <a:ext uri="{FF2B5EF4-FFF2-40B4-BE49-F238E27FC236}">
                <a16:creationId xmlns:a16="http://schemas.microsoft.com/office/drawing/2014/main" id="{FD7442BD-A76F-ADB6-1485-9DFF40900A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124299-C571-0D8F-E932-E2BED3A50E4E}"/>
              </a:ext>
            </a:extLst>
          </p:cNvPr>
          <p:cNvSpPr>
            <a:spLocks noGrp="1"/>
          </p:cNvSpPr>
          <p:nvPr>
            <p:ph type="sldNum" sz="quarter" idx="12"/>
          </p:nvPr>
        </p:nvSpPr>
        <p:spPr/>
        <p:txBody>
          <a:bodyPr/>
          <a:lstStyle/>
          <a:p>
            <a:fld id="{A297497F-0E88-4DB2-9338-29A572DD1E2A}" type="slidenum">
              <a:rPr lang="en-GB" smtClean="0"/>
              <a:t>‹#›</a:t>
            </a:fld>
            <a:endParaRPr lang="en-GB"/>
          </a:p>
        </p:txBody>
      </p:sp>
    </p:spTree>
    <p:extLst>
      <p:ext uri="{BB962C8B-B14F-4D97-AF65-F5344CB8AC3E}">
        <p14:creationId xmlns:p14="http://schemas.microsoft.com/office/powerpoint/2010/main" val="55344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DA1FC-C13A-012B-AB5E-0AF6986C4F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A71E63-6998-7B24-33BE-A94A3567F8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EF694-BE5D-B18C-5D45-BEBE22944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32AC9-714A-4088-B6C6-DBC17CF37CCA}" type="datetimeFigureOut">
              <a:rPr lang="en-GB" smtClean="0"/>
              <a:t>19/03/2024</a:t>
            </a:fld>
            <a:endParaRPr lang="en-GB"/>
          </a:p>
        </p:txBody>
      </p:sp>
      <p:sp>
        <p:nvSpPr>
          <p:cNvPr id="5" name="Footer Placeholder 4">
            <a:extLst>
              <a:ext uri="{FF2B5EF4-FFF2-40B4-BE49-F238E27FC236}">
                <a16:creationId xmlns:a16="http://schemas.microsoft.com/office/drawing/2014/main" id="{6C0DDF47-99B6-BC3B-F74A-3CD15CD48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9EF741-7E1F-DF67-10D8-D2A137180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7497F-0E88-4DB2-9338-29A572DD1E2A}" type="slidenum">
              <a:rPr lang="en-GB" smtClean="0"/>
              <a:t>‹#›</a:t>
            </a:fld>
            <a:endParaRPr lang="en-GB"/>
          </a:p>
        </p:txBody>
      </p:sp>
      <p:pic>
        <p:nvPicPr>
          <p:cNvPr id="1026" name="Picture 2" descr="BCU Logo - LogoDix">
            <a:extLst>
              <a:ext uri="{FF2B5EF4-FFF2-40B4-BE49-F238E27FC236}">
                <a16:creationId xmlns:a16="http://schemas.microsoft.com/office/drawing/2014/main" id="{5105DE20-45D6-0D03-7C0B-4A5C1F9D9AA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753600" y="6266656"/>
            <a:ext cx="2257425" cy="45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06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3861048"/>
            <a:ext cx="7992888" cy="1944216"/>
          </a:xfrm>
        </p:spPr>
        <p:txBody>
          <a:bodyPr>
            <a:normAutofit fontScale="90000"/>
          </a:bodyPr>
          <a:lstStyle/>
          <a:p>
            <a:r>
              <a:rPr lang="en-GB" b="1" dirty="0"/>
              <a:t>BA Primary &amp; Early Years : </a:t>
            </a:r>
            <a:br>
              <a:rPr lang="en-GB" b="1" dirty="0"/>
            </a:br>
            <a:r>
              <a:rPr lang="en-GB" b="1" dirty="0"/>
              <a:t>School Based Training Briefing (Part 2)</a:t>
            </a:r>
          </a:p>
        </p:txBody>
      </p:sp>
      <p:pic>
        <p:nvPicPr>
          <p:cNvPr id="3" name="Picture 2" descr="Children Silhouette at GetDrawings | Free download">
            <a:extLst>
              <a:ext uri="{FF2B5EF4-FFF2-40B4-BE49-F238E27FC236}">
                <a16:creationId xmlns:a16="http://schemas.microsoft.com/office/drawing/2014/main" id="{B3EA34CA-F715-4166-AEF8-01470D9B7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640" y="459140"/>
            <a:ext cx="6300834" cy="2897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33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0C00E0-F9F2-7420-2294-5858559415DE}"/>
              </a:ext>
            </a:extLst>
          </p:cNvPr>
          <p:cNvSpPr txBox="1"/>
          <p:nvPr/>
        </p:nvSpPr>
        <p:spPr>
          <a:xfrm>
            <a:off x="342899" y="104775"/>
            <a:ext cx="11506202" cy="584775"/>
          </a:xfrm>
          <a:prstGeom prst="rect">
            <a:avLst/>
          </a:prstGeom>
          <a:noFill/>
        </p:spPr>
        <p:txBody>
          <a:bodyPr wrap="square" rtlCol="0">
            <a:spAutoFit/>
          </a:bodyPr>
          <a:lstStyle/>
          <a:p>
            <a:r>
              <a:rPr lang="en-GB" sz="3200" dirty="0"/>
              <a:t>Placement Register for your Placement</a:t>
            </a:r>
          </a:p>
        </p:txBody>
      </p:sp>
      <p:pic>
        <p:nvPicPr>
          <p:cNvPr id="7" name="Picture 6">
            <a:extLst>
              <a:ext uri="{FF2B5EF4-FFF2-40B4-BE49-F238E27FC236}">
                <a16:creationId xmlns:a16="http://schemas.microsoft.com/office/drawing/2014/main" id="{ED490416-7115-A12B-4996-61033F7D67E2}"/>
              </a:ext>
            </a:extLst>
          </p:cNvPr>
          <p:cNvPicPr>
            <a:picLocks noChangeAspect="1"/>
          </p:cNvPicPr>
          <p:nvPr/>
        </p:nvPicPr>
        <p:blipFill rotWithShape="1">
          <a:blip r:embed="rId2"/>
          <a:srcRect l="50524" t="9880" r="14446" b="14471"/>
          <a:stretch/>
        </p:blipFill>
        <p:spPr>
          <a:xfrm>
            <a:off x="466725" y="828675"/>
            <a:ext cx="4500826" cy="5467350"/>
          </a:xfrm>
          <a:prstGeom prst="rect">
            <a:avLst/>
          </a:prstGeom>
        </p:spPr>
      </p:pic>
      <p:sp>
        <p:nvSpPr>
          <p:cNvPr id="8" name="TextBox 7">
            <a:extLst>
              <a:ext uri="{FF2B5EF4-FFF2-40B4-BE49-F238E27FC236}">
                <a16:creationId xmlns:a16="http://schemas.microsoft.com/office/drawing/2014/main" id="{7CB3D923-31FA-F396-76FD-9B373A16D7C8}"/>
              </a:ext>
            </a:extLst>
          </p:cNvPr>
          <p:cNvSpPr txBox="1"/>
          <p:nvPr/>
        </p:nvSpPr>
        <p:spPr>
          <a:xfrm>
            <a:off x="5591175" y="866954"/>
            <a:ext cx="5257800" cy="1200329"/>
          </a:xfrm>
          <a:prstGeom prst="rect">
            <a:avLst/>
          </a:prstGeom>
          <a:noFill/>
        </p:spPr>
        <p:txBody>
          <a:bodyPr wrap="square" rtlCol="0">
            <a:spAutoFit/>
          </a:bodyPr>
          <a:lstStyle/>
          <a:p>
            <a:r>
              <a:rPr lang="en-GB" dirty="0"/>
              <a:t>You should have been completing this for every Visiting Day.</a:t>
            </a:r>
          </a:p>
          <a:p>
            <a:endParaRPr lang="en-GB" dirty="0"/>
          </a:p>
          <a:p>
            <a:r>
              <a:rPr lang="en-GB" dirty="0"/>
              <a:t>Please continue to do so for the Block Placement.</a:t>
            </a:r>
          </a:p>
        </p:txBody>
      </p:sp>
    </p:spTree>
    <p:extLst>
      <p:ext uri="{BB962C8B-B14F-4D97-AF65-F5344CB8AC3E}">
        <p14:creationId xmlns:p14="http://schemas.microsoft.com/office/powerpoint/2010/main" val="313326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5FE0D-0A76-B8B7-C01E-D6A6133CDE16}"/>
              </a:ext>
            </a:extLst>
          </p:cNvPr>
          <p:cNvSpPr txBox="1"/>
          <p:nvPr/>
        </p:nvSpPr>
        <p:spPr>
          <a:xfrm>
            <a:off x="390617" y="229694"/>
            <a:ext cx="11283519" cy="523220"/>
          </a:xfrm>
          <a:prstGeom prst="rect">
            <a:avLst/>
          </a:prstGeom>
          <a:noFill/>
        </p:spPr>
        <p:txBody>
          <a:bodyPr wrap="square" rtlCol="0">
            <a:spAutoFit/>
          </a:bodyPr>
          <a:lstStyle/>
          <a:p>
            <a:r>
              <a:rPr lang="en-GB" sz="2800" dirty="0"/>
              <a:t>Weekly Meeting between Associate Teacher and Class Teacher/Mentor</a:t>
            </a:r>
          </a:p>
        </p:txBody>
      </p:sp>
      <p:sp>
        <p:nvSpPr>
          <p:cNvPr id="3" name="TextBox 2">
            <a:extLst>
              <a:ext uri="{FF2B5EF4-FFF2-40B4-BE49-F238E27FC236}">
                <a16:creationId xmlns:a16="http://schemas.microsoft.com/office/drawing/2014/main" id="{FDEA4E77-1538-1417-2842-0B0B7E9E2B32}"/>
              </a:ext>
            </a:extLst>
          </p:cNvPr>
          <p:cNvSpPr txBox="1"/>
          <p:nvPr/>
        </p:nvSpPr>
        <p:spPr>
          <a:xfrm>
            <a:off x="5015142" y="1059286"/>
            <a:ext cx="6658994" cy="4031873"/>
          </a:xfrm>
          <a:prstGeom prst="rect">
            <a:avLst/>
          </a:prstGeom>
          <a:noFill/>
        </p:spPr>
        <p:txBody>
          <a:bodyPr wrap="square" rtlCol="0">
            <a:spAutoFit/>
          </a:bodyPr>
          <a:lstStyle/>
          <a:p>
            <a:r>
              <a:rPr lang="en-GB" sz="1600" dirty="0"/>
              <a:t>You will need to arrange a day and time to meet every week with your Class Teacher/Mentor.  Be proactive and ask about this.  It is much better to have an agreed day and time to meet every week than to leave this to chance.</a:t>
            </a:r>
          </a:p>
          <a:p>
            <a:endParaRPr lang="en-GB" sz="1600" dirty="0"/>
          </a:p>
          <a:p>
            <a:r>
              <a:rPr lang="en-GB" sz="1600" dirty="0"/>
              <a:t>You will be having lots of informal conversations but your weekly meeting time is dedicated and guaranteed time.</a:t>
            </a:r>
          </a:p>
          <a:p>
            <a:endParaRPr lang="en-GB" sz="1600" dirty="0"/>
          </a:p>
          <a:p>
            <a:r>
              <a:rPr lang="en-GB" sz="1600" dirty="0"/>
              <a:t>Each box every week must be completed</a:t>
            </a:r>
          </a:p>
          <a:p>
            <a:endParaRPr lang="en-GB" sz="1600" dirty="0"/>
          </a:p>
          <a:p>
            <a:r>
              <a:rPr lang="en-GB" sz="1600" b="1" dirty="0"/>
              <a:t>Weekly Target Setting</a:t>
            </a:r>
            <a:r>
              <a:rPr lang="en-GB" sz="1600" dirty="0"/>
              <a:t>:</a:t>
            </a:r>
          </a:p>
          <a:p>
            <a:endParaRPr lang="en-GB" sz="1600" dirty="0"/>
          </a:p>
          <a:p>
            <a:r>
              <a:rPr lang="en-GB" sz="1600" dirty="0"/>
              <a:t>You should have 3 targets already set ready for Week 1.</a:t>
            </a:r>
          </a:p>
          <a:p>
            <a:endParaRPr lang="en-GB" sz="1600" dirty="0"/>
          </a:p>
          <a:p>
            <a:r>
              <a:rPr lang="en-GB" sz="1600" dirty="0"/>
              <a:t>Make your targets narrow and achievable within a week.</a:t>
            </a:r>
          </a:p>
          <a:p>
            <a:endParaRPr lang="en-GB" sz="1600" dirty="0"/>
          </a:p>
          <a:p>
            <a:r>
              <a:rPr lang="en-GB" sz="1600" dirty="0"/>
              <a:t>Review your targets every week in your weekly meeting.</a:t>
            </a:r>
          </a:p>
        </p:txBody>
      </p:sp>
      <p:pic>
        <p:nvPicPr>
          <p:cNvPr id="5" name="Picture 4">
            <a:extLst>
              <a:ext uri="{FF2B5EF4-FFF2-40B4-BE49-F238E27FC236}">
                <a16:creationId xmlns:a16="http://schemas.microsoft.com/office/drawing/2014/main" id="{8E360E19-24E7-4C30-D416-8D83C25C91DF}"/>
              </a:ext>
            </a:extLst>
          </p:cNvPr>
          <p:cNvPicPr>
            <a:picLocks noChangeAspect="1"/>
          </p:cNvPicPr>
          <p:nvPr/>
        </p:nvPicPr>
        <p:blipFill rotWithShape="1">
          <a:blip r:embed="rId2"/>
          <a:srcRect l="12003" t="9893" r="51333" b="7469"/>
          <a:stretch/>
        </p:blipFill>
        <p:spPr>
          <a:xfrm>
            <a:off x="517864" y="752914"/>
            <a:ext cx="4184212" cy="5304986"/>
          </a:xfrm>
          <a:prstGeom prst="rect">
            <a:avLst/>
          </a:prstGeom>
        </p:spPr>
      </p:pic>
      <p:pic>
        <p:nvPicPr>
          <p:cNvPr id="7" name="Picture 6">
            <a:extLst>
              <a:ext uri="{FF2B5EF4-FFF2-40B4-BE49-F238E27FC236}">
                <a16:creationId xmlns:a16="http://schemas.microsoft.com/office/drawing/2014/main" id="{6F89250F-564F-B240-7EA5-DBC5409AB7DB}"/>
              </a:ext>
            </a:extLst>
          </p:cNvPr>
          <p:cNvPicPr>
            <a:picLocks noChangeAspect="1"/>
          </p:cNvPicPr>
          <p:nvPr/>
        </p:nvPicPr>
        <p:blipFill rotWithShape="1">
          <a:blip r:embed="rId2"/>
          <a:srcRect l="51399" t="10967" r="11364" b="80409"/>
          <a:stretch/>
        </p:blipFill>
        <p:spPr>
          <a:xfrm>
            <a:off x="517863" y="6057900"/>
            <a:ext cx="4184213" cy="570406"/>
          </a:xfrm>
          <a:prstGeom prst="rect">
            <a:avLst/>
          </a:prstGeom>
        </p:spPr>
      </p:pic>
      <p:sp>
        <p:nvSpPr>
          <p:cNvPr id="8" name="Arrow: Left 7">
            <a:extLst>
              <a:ext uri="{FF2B5EF4-FFF2-40B4-BE49-F238E27FC236}">
                <a16:creationId xmlns:a16="http://schemas.microsoft.com/office/drawing/2014/main" id="{23F11E48-D218-BA81-DED7-E1B5190152FE}"/>
              </a:ext>
            </a:extLst>
          </p:cNvPr>
          <p:cNvSpPr/>
          <p:nvPr/>
        </p:nvSpPr>
        <p:spPr>
          <a:xfrm rot="19426137">
            <a:off x="4138640" y="2156838"/>
            <a:ext cx="771616" cy="2929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 8">
            <a:extLst>
              <a:ext uri="{FF2B5EF4-FFF2-40B4-BE49-F238E27FC236}">
                <a16:creationId xmlns:a16="http://schemas.microsoft.com/office/drawing/2014/main" id="{0165E72D-9169-398A-65B7-FAC81EAEA847}"/>
              </a:ext>
            </a:extLst>
          </p:cNvPr>
          <p:cNvSpPr/>
          <p:nvPr/>
        </p:nvSpPr>
        <p:spPr>
          <a:xfrm rot="19426137">
            <a:off x="4045730" y="3419618"/>
            <a:ext cx="771616" cy="2929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4631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24E9B7-3D3B-A77C-D461-8A00DBE6A3AE}"/>
              </a:ext>
            </a:extLst>
          </p:cNvPr>
          <p:cNvPicPr>
            <a:picLocks noChangeAspect="1"/>
          </p:cNvPicPr>
          <p:nvPr/>
        </p:nvPicPr>
        <p:blipFill rotWithShape="1">
          <a:blip r:embed="rId2"/>
          <a:srcRect l="34796" t="25793" r="34343" b="30054"/>
          <a:stretch/>
        </p:blipFill>
        <p:spPr>
          <a:xfrm>
            <a:off x="342891" y="932156"/>
            <a:ext cx="5881500" cy="4733316"/>
          </a:xfrm>
          <a:prstGeom prst="rect">
            <a:avLst/>
          </a:prstGeom>
        </p:spPr>
      </p:pic>
      <p:pic>
        <p:nvPicPr>
          <p:cNvPr id="5" name="Picture 4">
            <a:extLst>
              <a:ext uri="{FF2B5EF4-FFF2-40B4-BE49-F238E27FC236}">
                <a16:creationId xmlns:a16="http://schemas.microsoft.com/office/drawing/2014/main" id="{C08745C2-2724-4F6D-DC56-77CE5698734C}"/>
              </a:ext>
            </a:extLst>
          </p:cNvPr>
          <p:cNvPicPr>
            <a:picLocks noChangeAspect="1"/>
          </p:cNvPicPr>
          <p:nvPr/>
        </p:nvPicPr>
        <p:blipFill rotWithShape="1">
          <a:blip r:embed="rId3"/>
          <a:srcRect l="34717" t="25379" r="34170" b="22344"/>
          <a:stretch/>
        </p:blipFill>
        <p:spPr>
          <a:xfrm>
            <a:off x="6409676" y="932156"/>
            <a:ext cx="5008151" cy="4733317"/>
          </a:xfrm>
          <a:prstGeom prst="rect">
            <a:avLst/>
          </a:prstGeom>
        </p:spPr>
      </p:pic>
      <p:sp>
        <p:nvSpPr>
          <p:cNvPr id="6" name="TextBox 5">
            <a:extLst>
              <a:ext uri="{FF2B5EF4-FFF2-40B4-BE49-F238E27FC236}">
                <a16:creationId xmlns:a16="http://schemas.microsoft.com/office/drawing/2014/main" id="{DAED0CD0-D106-C26A-10CF-BA0D07402D06}"/>
              </a:ext>
            </a:extLst>
          </p:cNvPr>
          <p:cNvSpPr txBox="1"/>
          <p:nvPr/>
        </p:nvSpPr>
        <p:spPr>
          <a:xfrm>
            <a:off x="417250" y="150920"/>
            <a:ext cx="10839635" cy="584775"/>
          </a:xfrm>
          <a:prstGeom prst="rect">
            <a:avLst/>
          </a:prstGeom>
          <a:noFill/>
        </p:spPr>
        <p:txBody>
          <a:bodyPr wrap="square" rtlCol="0">
            <a:spAutoFit/>
          </a:bodyPr>
          <a:lstStyle/>
          <a:p>
            <a:r>
              <a:rPr lang="en-GB" sz="3200" dirty="0"/>
              <a:t>Associate Teacher Learning Observation</a:t>
            </a:r>
          </a:p>
        </p:txBody>
      </p:sp>
      <p:sp>
        <p:nvSpPr>
          <p:cNvPr id="7" name="TextBox 6">
            <a:extLst>
              <a:ext uri="{FF2B5EF4-FFF2-40B4-BE49-F238E27FC236}">
                <a16:creationId xmlns:a16="http://schemas.microsoft.com/office/drawing/2014/main" id="{C497841B-E17F-F8F4-7639-406C7788B4C2}"/>
              </a:ext>
            </a:extLst>
          </p:cNvPr>
          <p:cNvSpPr txBox="1"/>
          <p:nvPr/>
        </p:nvSpPr>
        <p:spPr>
          <a:xfrm>
            <a:off x="2518299" y="4279038"/>
            <a:ext cx="3577701" cy="230832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You will be doing lots of informal observations (watching teachers teach), but every week you need to conduct a focused lesson observation of a teacher.  You need to complete this form to help you reflect on what you saw.  In your weekly meeting plan for this.</a:t>
            </a:r>
          </a:p>
        </p:txBody>
      </p:sp>
    </p:spTree>
    <p:extLst>
      <p:ext uri="{BB962C8B-B14F-4D97-AF65-F5344CB8AC3E}">
        <p14:creationId xmlns:p14="http://schemas.microsoft.com/office/powerpoint/2010/main" val="1673507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6A8AC-F817-34E2-7312-418F9F9E6EF1}"/>
              </a:ext>
            </a:extLst>
          </p:cNvPr>
          <p:cNvPicPr>
            <a:picLocks noChangeAspect="1"/>
          </p:cNvPicPr>
          <p:nvPr/>
        </p:nvPicPr>
        <p:blipFill rotWithShape="1">
          <a:blip r:embed="rId2"/>
          <a:srcRect l="36100" t="9687" r="35633" b="16044"/>
          <a:stretch/>
        </p:blipFill>
        <p:spPr>
          <a:xfrm>
            <a:off x="303596" y="826270"/>
            <a:ext cx="3968319" cy="5864823"/>
          </a:xfrm>
          <a:prstGeom prst="rect">
            <a:avLst/>
          </a:prstGeom>
        </p:spPr>
      </p:pic>
      <p:pic>
        <p:nvPicPr>
          <p:cNvPr id="5" name="Picture 4">
            <a:extLst>
              <a:ext uri="{FF2B5EF4-FFF2-40B4-BE49-F238E27FC236}">
                <a16:creationId xmlns:a16="http://schemas.microsoft.com/office/drawing/2014/main" id="{0F46DE75-1686-50FF-1551-775F775A773D}"/>
              </a:ext>
            </a:extLst>
          </p:cNvPr>
          <p:cNvPicPr>
            <a:picLocks noChangeAspect="1"/>
          </p:cNvPicPr>
          <p:nvPr/>
        </p:nvPicPr>
        <p:blipFill rotWithShape="1">
          <a:blip r:embed="rId3"/>
          <a:srcRect l="35323" t="20026" r="35469" b="8417"/>
          <a:stretch/>
        </p:blipFill>
        <p:spPr>
          <a:xfrm>
            <a:off x="4413066" y="826270"/>
            <a:ext cx="4255888" cy="5864823"/>
          </a:xfrm>
          <a:prstGeom prst="rect">
            <a:avLst/>
          </a:prstGeom>
        </p:spPr>
      </p:pic>
      <p:sp>
        <p:nvSpPr>
          <p:cNvPr id="6" name="TextBox 5">
            <a:extLst>
              <a:ext uri="{FF2B5EF4-FFF2-40B4-BE49-F238E27FC236}">
                <a16:creationId xmlns:a16="http://schemas.microsoft.com/office/drawing/2014/main" id="{0B7C7004-25FD-060C-6436-C4770F6EE115}"/>
              </a:ext>
            </a:extLst>
          </p:cNvPr>
          <p:cNvSpPr txBox="1"/>
          <p:nvPr/>
        </p:nvSpPr>
        <p:spPr>
          <a:xfrm>
            <a:off x="303596" y="104775"/>
            <a:ext cx="9707179" cy="584775"/>
          </a:xfrm>
          <a:prstGeom prst="rect">
            <a:avLst/>
          </a:prstGeom>
          <a:noFill/>
        </p:spPr>
        <p:txBody>
          <a:bodyPr wrap="square" rtlCol="0">
            <a:spAutoFit/>
          </a:bodyPr>
          <a:lstStyle/>
          <a:p>
            <a:r>
              <a:rPr lang="en-GB" sz="3200" dirty="0"/>
              <a:t>Lesson Observation Feedback Form</a:t>
            </a:r>
          </a:p>
        </p:txBody>
      </p:sp>
      <p:sp>
        <p:nvSpPr>
          <p:cNvPr id="7" name="TextBox 6">
            <a:extLst>
              <a:ext uri="{FF2B5EF4-FFF2-40B4-BE49-F238E27FC236}">
                <a16:creationId xmlns:a16="http://schemas.microsoft.com/office/drawing/2014/main" id="{DC5B8F78-3D82-E51A-341D-A3C023D01786}"/>
              </a:ext>
            </a:extLst>
          </p:cNvPr>
          <p:cNvSpPr txBox="1"/>
          <p:nvPr/>
        </p:nvSpPr>
        <p:spPr>
          <a:xfrm>
            <a:off x="8983279" y="826270"/>
            <a:ext cx="2906329" cy="5078313"/>
          </a:xfrm>
          <a:prstGeom prst="rect">
            <a:avLst/>
          </a:prstGeom>
          <a:noFill/>
        </p:spPr>
        <p:txBody>
          <a:bodyPr wrap="square" rtlCol="0">
            <a:spAutoFit/>
          </a:bodyPr>
          <a:lstStyle/>
          <a:p>
            <a:r>
              <a:rPr lang="en-GB" dirty="0"/>
              <a:t>Your Class Teacher/ Mentor will give you lots of informal feedback but once a week they need to formally observe you teach.  They need to complete this form.</a:t>
            </a:r>
          </a:p>
          <a:p>
            <a:endParaRPr lang="en-GB" dirty="0"/>
          </a:p>
          <a:p>
            <a:r>
              <a:rPr lang="en-GB" dirty="0"/>
              <a:t>There is a different Lesson Observation Feedback Form for the teaching of phonics (SSP).  There are copies in your Progress Journal.</a:t>
            </a:r>
          </a:p>
          <a:p>
            <a:endParaRPr lang="en-GB" dirty="0"/>
          </a:p>
          <a:p>
            <a:r>
              <a:rPr lang="en-GB" dirty="0"/>
              <a:t>You will have one joint observation (Class Teacher/Mentor and University Tutor) during Part 2 of your placement.</a:t>
            </a:r>
          </a:p>
        </p:txBody>
      </p:sp>
    </p:spTree>
    <p:extLst>
      <p:ext uri="{BB962C8B-B14F-4D97-AF65-F5344CB8AC3E}">
        <p14:creationId xmlns:p14="http://schemas.microsoft.com/office/powerpoint/2010/main" val="424019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878F00-04E6-94AC-9367-7DBFA0172C62}"/>
              </a:ext>
            </a:extLst>
          </p:cNvPr>
          <p:cNvSpPr txBox="1"/>
          <p:nvPr/>
        </p:nvSpPr>
        <p:spPr>
          <a:xfrm>
            <a:off x="363984" y="346229"/>
            <a:ext cx="11407806" cy="6247864"/>
          </a:xfrm>
          <a:prstGeom prst="rect">
            <a:avLst/>
          </a:prstGeom>
          <a:noFill/>
        </p:spPr>
        <p:txBody>
          <a:bodyPr wrap="square" rtlCol="0">
            <a:spAutoFit/>
          </a:bodyPr>
          <a:lstStyle/>
          <a:p>
            <a:r>
              <a:rPr lang="en-GB" sz="3200" dirty="0"/>
              <a:t>Acting on Advice and Feedback</a:t>
            </a:r>
          </a:p>
          <a:p>
            <a:endParaRPr lang="en-GB" sz="3200" dirty="0"/>
          </a:p>
          <a:p>
            <a:r>
              <a:rPr lang="en-GB" sz="2000" dirty="0"/>
              <a:t>You will already have received advice and feedback during Part 1 of your placement but now you will start to receive specific feedback about your teaching.</a:t>
            </a:r>
          </a:p>
          <a:p>
            <a:endParaRPr lang="en-GB" sz="2000" dirty="0"/>
          </a:p>
          <a:p>
            <a:r>
              <a:rPr lang="en-GB" sz="2000" dirty="0"/>
              <a:t>Listen to advice and feedback and </a:t>
            </a:r>
            <a:r>
              <a:rPr lang="en-GB" sz="2000" dirty="0">
                <a:highlight>
                  <a:srgbClr val="FFFF00"/>
                </a:highlight>
              </a:rPr>
              <a:t>ACT ON IT</a:t>
            </a:r>
            <a:r>
              <a:rPr lang="en-GB" sz="2000" dirty="0"/>
              <a:t>.</a:t>
            </a:r>
          </a:p>
          <a:p>
            <a:endParaRPr lang="en-GB" sz="2000" dirty="0"/>
          </a:p>
          <a:p>
            <a:r>
              <a:rPr lang="en-GB" sz="2000" dirty="0"/>
              <a:t>Clarify with your Class Teacher/Mentor exactly what it is you need to work on.  This is what your weekly targets are for.</a:t>
            </a:r>
          </a:p>
          <a:p>
            <a:endParaRPr lang="en-GB" sz="2000" dirty="0"/>
          </a:p>
          <a:p>
            <a:r>
              <a:rPr lang="en-GB" sz="2000" dirty="0"/>
              <a:t>Feedback is not personal- don’t be upset or cross when someone tells you to try something different or adjust things.</a:t>
            </a:r>
          </a:p>
          <a:p>
            <a:endParaRPr lang="en-GB" sz="2000" dirty="0"/>
          </a:p>
          <a:p>
            <a:r>
              <a:rPr lang="en-GB" sz="2000" dirty="0"/>
              <a:t>Remember, your Class Teacher/Mentor and University Tutors are the experts</a:t>
            </a:r>
          </a:p>
          <a:p>
            <a:endParaRPr lang="en-GB" sz="2000" dirty="0"/>
          </a:p>
          <a:p>
            <a:r>
              <a:rPr lang="en-GB" sz="2000" dirty="0"/>
              <a:t>Look for and remember the positives as well as things to get better at.</a:t>
            </a:r>
          </a:p>
          <a:p>
            <a:endParaRPr lang="en-GB" sz="2000" dirty="0"/>
          </a:p>
          <a:p>
            <a:endParaRPr lang="en-GB" dirty="0"/>
          </a:p>
          <a:p>
            <a:endParaRPr lang="en-GB" dirty="0"/>
          </a:p>
        </p:txBody>
      </p:sp>
      <p:pic>
        <p:nvPicPr>
          <p:cNvPr id="3076" name="Picture 4" descr="Get better feedback from your data training events! | School of Data ...">
            <a:extLst>
              <a:ext uri="{FF2B5EF4-FFF2-40B4-BE49-F238E27FC236}">
                <a16:creationId xmlns:a16="http://schemas.microsoft.com/office/drawing/2014/main" id="{FE079C55-2445-7149-AA16-0168AE43D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195" y="263907"/>
            <a:ext cx="2040821" cy="74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619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3C08B2-A445-0BA1-7A9B-A77F811C3796}"/>
              </a:ext>
            </a:extLst>
          </p:cNvPr>
          <p:cNvPicPr>
            <a:picLocks noChangeAspect="1"/>
          </p:cNvPicPr>
          <p:nvPr/>
        </p:nvPicPr>
        <p:blipFill rotWithShape="1">
          <a:blip r:embed="rId2"/>
          <a:srcRect l="26401" t="12993" r="27771" b="30331"/>
          <a:stretch/>
        </p:blipFill>
        <p:spPr>
          <a:xfrm>
            <a:off x="476249" y="1171945"/>
            <a:ext cx="6051949" cy="4210050"/>
          </a:xfrm>
          <a:prstGeom prst="rect">
            <a:avLst/>
          </a:prstGeom>
        </p:spPr>
      </p:pic>
      <p:sp>
        <p:nvSpPr>
          <p:cNvPr id="4" name="TextBox 3">
            <a:extLst>
              <a:ext uri="{FF2B5EF4-FFF2-40B4-BE49-F238E27FC236}">
                <a16:creationId xmlns:a16="http://schemas.microsoft.com/office/drawing/2014/main" id="{07772514-D929-2956-F098-5B58442C4057}"/>
              </a:ext>
            </a:extLst>
          </p:cNvPr>
          <p:cNvSpPr txBox="1"/>
          <p:nvPr/>
        </p:nvSpPr>
        <p:spPr>
          <a:xfrm>
            <a:off x="476249" y="266700"/>
            <a:ext cx="9315451" cy="584775"/>
          </a:xfrm>
          <a:prstGeom prst="rect">
            <a:avLst/>
          </a:prstGeom>
          <a:noFill/>
        </p:spPr>
        <p:txBody>
          <a:bodyPr wrap="square" rtlCol="0">
            <a:spAutoFit/>
          </a:bodyPr>
          <a:lstStyle/>
          <a:p>
            <a:r>
              <a:rPr lang="en-GB" sz="3200" dirty="0"/>
              <a:t>Subject Specific Development Journal </a:t>
            </a:r>
          </a:p>
        </p:txBody>
      </p:sp>
      <p:sp>
        <p:nvSpPr>
          <p:cNvPr id="5" name="TextBox 4">
            <a:extLst>
              <a:ext uri="{FF2B5EF4-FFF2-40B4-BE49-F238E27FC236}">
                <a16:creationId xmlns:a16="http://schemas.microsoft.com/office/drawing/2014/main" id="{B0D328A5-891D-6AA8-C2E5-389916AE5BAC}"/>
              </a:ext>
            </a:extLst>
          </p:cNvPr>
          <p:cNvSpPr txBox="1"/>
          <p:nvPr/>
        </p:nvSpPr>
        <p:spPr>
          <a:xfrm>
            <a:off x="7143750" y="1438275"/>
            <a:ext cx="4572001" cy="3416320"/>
          </a:xfrm>
          <a:prstGeom prst="rect">
            <a:avLst/>
          </a:prstGeom>
          <a:noFill/>
        </p:spPr>
        <p:txBody>
          <a:bodyPr wrap="square" rtlCol="0">
            <a:spAutoFit/>
          </a:bodyPr>
          <a:lstStyle/>
          <a:p>
            <a:r>
              <a:rPr lang="en-GB" dirty="0"/>
              <a:t>Remember, to complete this ‘as you go along’.  Updating this daily is the best way of maintaining a clear record of the connections you are making between the BCU Curriculum and teaching practice.</a:t>
            </a:r>
          </a:p>
          <a:p>
            <a:endParaRPr lang="en-GB" dirty="0"/>
          </a:p>
          <a:p>
            <a:r>
              <a:rPr lang="en-GB" dirty="0"/>
              <a:t>This is what is stated on the front cover:</a:t>
            </a:r>
          </a:p>
          <a:p>
            <a:r>
              <a:rPr lang="en-GB" sz="1800" b="1" dirty="0">
                <a:effectLst/>
                <a:latin typeface="Calibri" panose="020F0502020204030204" pitchFamily="34" charset="0"/>
                <a:ea typeface="Calibri" panose="020F0502020204030204" pitchFamily="34" charset="0"/>
                <a:cs typeface="Arial" panose="020B0604020202020204" pitchFamily="34" charset="0"/>
              </a:rPr>
              <a:t>Placement</a:t>
            </a:r>
            <a:r>
              <a:rPr lang="en-GB" sz="1800" dirty="0">
                <a:effectLst/>
                <a:latin typeface="Calibri" panose="020F0502020204030204" pitchFamily="34" charset="0"/>
                <a:ea typeface="Calibri" panose="020F0502020204030204" pitchFamily="34" charset="0"/>
                <a:cs typeface="Arial" panose="020B0604020202020204" pitchFamily="34" charset="0"/>
              </a:rPr>
              <a:t>: before planning for a particular subject  review what you have done in sessions with </a:t>
            </a:r>
            <a:r>
              <a:rPr lang="en-GB" sz="1800" b="1" i="1" dirty="0">
                <a:effectLst/>
                <a:latin typeface="Calibri" panose="020F0502020204030204" pitchFamily="34" charset="0"/>
                <a:ea typeface="Calibri" panose="020F0502020204030204" pitchFamily="34" charset="0"/>
                <a:cs typeface="Arial" panose="020B0604020202020204" pitchFamily="34" charset="0"/>
              </a:rPr>
              <a:t>your mentor.</a:t>
            </a:r>
            <a:r>
              <a:rPr lang="en-GB" sz="1800" dirty="0">
                <a:effectLst/>
                <a:latin typeface="Calibri" panose="020F0502020204030204" pitchFamily="34" charset="0"/>
                <a:ea typeface="Calibri" panose="020F0502020204030204" pitchFamily="34" charset="0"/>
                <a:cs typeface="Arial" panose="020B0604020202020204" pitchFamily="34" charset="0"/>
              </a:rPr>
              <a:t> Plan, with this in mind, reflect ,following your teaching. </a:t>
            </a:r>
          </a:p>
          <a:p>
            <a:endParaRPr lang="en-GB" dirty="0"/>
          </a:p>
        </p:txBody>
      </p:sp>
      <p:sp>
        <p:nvSpPr>
          <p:cNvPr id="6" name="TextBox 5">
            <a:extLst>
              <a:ext uri="{FF2B5EF4-FFF2-40B4-BE49-F238E27FC236}">
                <a16:creationId xmlns:a16="http://schemas.microsoft.com/office/drawing/2014/main" id="{C2523663-D4C5-5432-EC1C-18E07C610EE4}"/>
              </a:ext>
            </a:extLst>
          </p:cNvPr>
          <p:cNvSpPr txBox="1"/>
          <p:nvPr/>
        </p:nvSpPr>
        <p:spPr>
          <a:xfrm>
            <a:off x="1660124" y="5211192"/>
            <a:ext cx="2716567" cy="92333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Show this to your mentor and use it in Weekly Meetings.</a:t>
            </a:r>
          </a:p>
        </p:txBody>
      </p:sp>
    </p:spTree>
    <p:extLst>
      <p:ext uri="{BB962C8B-B14F-4D97-AF65-F5344CB8AC3E}">
        <p14:creationId xmlns:p14="http://schemas.microsoft.com/office/powerpoint/2010/main" val="4052365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1E00C4-B22E-2479-B78E-C6EDAB818FC3}"/>
              </a:ext>
            </a:extLst>
          </p:cNvPr>
          <p:cNvSpPr txBox="1"/>
          <p:nvPr/>
        </p:nvSpPr>
        <p:spPr>
          <a:xfrm>
            <a:off x="359508" y="422031"/>
            <a:ext cx="11363569" cy="461665"/>
          </a:xfrm>
          <a:prstGeom prst="rect">
            <a:avLst/>
          </a:prstGeom>
          <a:noFill/>
        </p:spPr>
        <p:txBody>
          <a:bodyPr wrap="square" rtlCol="0">
            <a:spAutoFit/>
          </a:bodyPr>
          <a:lstStyle/>
          <a:p>
            <a:r>
              <a:rPr lang="en-GB" sz="2400" dirty="0"/>
              <a:t>Review and Progress Meetings</a:t>
            </a:r>
          </a:p>
        </p:txBody>
      </p:sp>
      <p:sp>
        <p:nvSpPr>
          <p:cNvPr id="4" name="TextBox 3">
            <a:extLst>
              <a:ext uri="{FF2B5EF4-FFF2-40B4-BE49-F238E27FC236}">
                <a16:creationId xmlns:a16="http://schemas.microsoft.com/office/drawing/2014/main" id="{E3E5F72D-0767-957F-4EC8-19EB0ED29A75}"/>
              </a:ext>
            </a:extLst>
          </p:cNvPr>
          <p:cNvSpPr txBox="1"/>
          <p:nvPr/>
        </p:nvSpPr>
        <p:spPr>
          <a:xfrm>
            <a:off x="359507" y="1138825"/>
            <a:ext cx="11363569" cy="5078313"/>
          </a:xfrm>
          <a:prstGeom prst="rect">
            <a:avLst/>
          </a:prstGeom>
          <a:noFill/>
        </p:spPr>
        <p:txBody>
          <a:bodyPr wrap="square">
            <a:spAutoFit/>
          </a:bodyPr>
          <a:lstStyle/>
          <a:p>
            <a:r>
              <a:rPr lang="en-GB" sz="1800" dirty="0"/>
              <a:t>Review and Progress Meetings are points in your placement where your progress is reviewed. </a:t>
            </a:r>
          </a:p>
          <a:p>
            <a:endParaRPr lang="en-GB" sz="1800" dirty="0"/>
          </a:p>
          <a:p>
            <a:r>
              <a:rPr lang="en-GB" sz="1800" dirty="0"/>
              <a:t>Your Review Meeting will take place </a:t>
            </a:r>
            <a:r>
              <a:rPr lang="en-GB" sz="1800" dirty="0">
                <a:effectLst/>
                <a:latin typeface="Calibri" panose="020F0502020204030204" pitchFamily="34" charset="0"/>
                <a:ea typeface="Times New Roman" panose="02020603050405020304" pitchFamily="18" charset="0"/>
                <a:cs typeface="Arial" panose="020B0604020202020204" pitchFamily="34" charset="0"/>
              </a:rPr>
              <a:t>on one of the following dates 1</a:t>
            </a:r>
            <a:r>
              <a:rPr lang="en-GB" sz="1800" baseline="30000" dirty="0">
                <a:effectLst/>
                <a:latin typeface="Calibri" panose="020F0502020204030204" pitchFamily="34" charset="0"/>
                <a:ea typeface="Times New Roman" panose="02020603050405020304" pitchFamily="18" charset="0"/>
                <a:cs typeface="Arial" panose="020B0604020202020204" pitchFamily="34" charset="0"/>
              </a:rPr>
              <a:t>st</a:t>
            </a:r>
            <a:r>
              <a:rPr lang="en-GB" sz="1800" dirty="0">
                <a:effectLst/>
                <a:latin typeface="Calibri" panose="020F0502020204030204" pitchFamily="34" charset="0"/>
                <a:ea typeface="Times New Roman" panose="02020603050405020304" pitchFamily="18" charset="0"/>
                <a:cs typeface="Arial" panose="020B0604020202020204" pitchFamily="34" charset="0"/>
              </a:rPr>
              <a:t>, 2</a:t>
            </a:r>
            <a:r>
              <a:rPr lang="en-GB" sz="1800" baseline="30000" dirty="0">
                <a:effectLst/>
                <a:latin typeface="Calibri" panose="020F0502020204030204" pitchFamily="34" charset="0"/>
                <a:ea typeface="Times New Roman" panose="02020603050405020304" pitchFamily="18" charset="0"/>
                <a:cs typeface="Arial" panose="020B0604020202020204" pitchFamily="34" charset="0"/>
              </a:rPr>
              <a:t>nd</a:t>
            </a:r>
            <a:r>
              <a:rPr lang="en-GB" sz="1800" dirty="0">
                <a:effectLst/>
                <a:latin typeface="Calibri" panose="020F0502020204030204" pitchFamily="34" charset="0"/>
                <a:ea typeface="Times New Roman" panose="02020603050405020304" pitchFamily="18" charset="0"/>
                <a:cs typeface="Arial" panose="020B0604020202020204" pitchFamily="34" charset="0"/>
              </a:rPr>
              <a:t>, 3</a:t>
            </a:r>
            <a:r>
              <a:rPr lang="en-GB" sz="1800" baseline="30000" dirty="0">
                <a:effectLst/>
                <a:latin typeface="Calibri" panose="020F0502020204030204" pitchFamily="34" charset="0"/>
                <a:ea typeface="Times New Roman" panose="02020603050405020304" pitchFamily="18" charset="0"/>
                <a:cs typeface="Arial" panose="020B0604020202020204" pitchFamily="34" charset="0"/>
              </a:rPr>
              <a:t>rd</a:t>
            </a:r>
            <a:r>
              <a:rPr lang="en-GB" sz="1800" dirty="0">
                <a:effectLst/>
                <a:latin typeface="Calibri" panose="020F0502020204030204" pitchFamily="34" charset="0"/>
                <a:ea typeface="Times New Roman" panose="02020603050405020304" pitchFamily="18" charset="0"/>
                <a:cs typeface="Arial" panose="020B0604020202020204" pitchFamily="34" charset="0"/>
              </a:rPr>
              <a:t> May 2024</a:t>
            </a:r>
            <a:r>
              <a:rPr lang="en-GB" sz="1800" dirty="0"/>
              <a:t>.  </a:t>
            </a:r>
          </a:p>
          <a:p>
            <a:endParaRPr lang="en-GB" sz="1800" dirty="0"/>
          </a:p>
          <a:p>
            <a:r>
              <a:rPr lang="en-GB" sz="1800" dirty="0"/>
              <a:t>You, your Class Teacher/Mentor and your University Tutor need to be there.</a:t>
            </a:r>
          </a:p>
          <a:p>
            <a:endParaRPr lang="en-GB" sz="1800" dirty="0"/>
          </a:p>
          <a:p>
            <a:r>
              <a:rPr lang="en-GB" sz="1800" dirty="0"/>
              <a:t>Your University Tutor will email you about this.</a:t>
            </a:r>
          </a:p>
          <a:p>
            <a:endParaRPr lang="en-GB" sz="1800" dirty="0"/>
          </a:p>
          <a:p>
            <a:r>
              <a:rPr lang="en-GB" sz="1800" dirty="0"/>
              <a:t>You will need to have ready:</a:t>
            </a:r>
          </a:p>
          <a:p>
            <a:endParaRPr lang="en-GB" sz="1800" dirty="0"/>
          </a:p>
          <a:p>
            <a:pPr marL="457200" indent="-457200">
              <a:buFont typeface="+mj-lt"/>
              <a:buAutoNum type="arabicPeriod"/>
            </a:pPr>
            <a:r>
              <a:rPr lang="en-GB" sz="1800" dirty="0"/>
              <a:t>Your completed Weekly Meeting Forms (3 in total)</a:t>
            </a:r>
          </a:p>
          <a:p>
            <a:pPr marL="457200" indent="-457200">
              <a:buFont typeface="+mj-lt"/>
              <a:buAutoNum type="arabicPeriod"/>
            </a:pPr>
            <a:r>
              <a:rPr lang="en-GB" sz="1800" dirty="0"/>
              <a:t>Your completed Associate Teacher Learning Observation Forms (3 in total)</a:t>
            </a:r>
          </a:p>
          <a:p>
            <a:pPr marL="457200" indent="-457200">
              <a:buFont typeface="+mj-lt"/>
              <a:buAutoNum type="arabicPeriod"/>
            </a:pPr>
            <a:r>
              <a:rPr lang="en-GB" sz="1800" dirty="0"/>
              <a:t>Your Lesson Observation Feedback Forms (3 in total)</a:t>
            </a:r>
          </a:p>
          <a:p>
            <a:pPr marL="457200" indent="-457200">
              <a:buFont typeface="+mj-lt"/>
              <a:buAutoNum type="arabicPeriod"/>
            </a:pPr>
            <a:r>
              <a:rPr lang="en-GB" sz="1800" dirty="0"/>
              <a:t>Your completed Critical Incident including accompanying evidence</a:t>
            </a:r>
          </a:p>
          <a:p>
            <a:pPr marL="457200" indent="-457200">
              <a:buFont typeface="+mj-lt"/>
              <a:buAutoNum type="arabicPeriod"/>
            </a:pPr>
            <a:r>
              <a:rPr lang="en-GB" sz="1800" dirty="0"/>
              <a:t>The up-to-date Assessment Tracker</a:t>
            </a:r>
          </a:p>
          <a:p>
            <a:pPr marL="457200" indent="-457200">
              <a:buFont typeface="+mj-lt"/>
              <a:buAutoNum type="arabicPeriod"/>
            </a:pPr>
            <a:r>
              <a:rPr lang="en-GB" sz="1800" dirty="0"/>
              <a:t>Your Subject Specific Development Journal- you will need to show what you have completed in this.</a:t>
            </a:r>
          </a:p>
          <a:p>
            <a:endParaRPr lang="en-GB" sz="1800" dirty="0"/>
          </a:p>
          <a:p>
            <a:r>
              <a:rPr lang="en-GB" sz="1800" dirty="0"/>
              <a:t>Your University Tutor may ask to see other documentation as well.</a:t>
            </a:r>
          </a:p>
        </p:txBody>
      </p:sp>
    </p:spTree>
    <p:extLst>
      <p:ext uri="{BB962C8B-B14F-4D97-AF65-F5344CB8AC3E}">
        <p14:creationId xmlns:p14="http://schemas.microsoft.com/office/powerpoint/2010/main" val="1759015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7BCC8B-C192-CC3E-8786-654E520D4947}"/>
              </a:ext>
            </a:extLst>
          </p:cNvPr>
          <p:cNvSpPr txBox="1"/>
          <p:nvPr/>
        </p:nvSpPr>
        <p:spPr>
          <a:xfrm>
            <a:off x="363984" y="363984"/>
            <a:ext cx="11265764" cy="584775"/>
          </a:xfrm>
          <a:prstGeom prst="rect">
            <a:avLst/>
          </a:prstGeom>
          <a:noFill/>
        </p:spPr>
        <p:txBody>
          <a:bodyPr wrap="square" rtlCol="0">
            <a:spAutoFit/>
          </a:bodyPr>
          <a:lstStyle/>
          <a:p>
            <a:r>
              <a:rPr lang="en-GB" sz="3200" dirty="0"/>
              <a:t>Critical Incidents</a:t>
            </a:r>
          </a:p>
        </p:txBody>
      </p:sp>
      <p:sp>
        <p:nvSpPr>
          <p:cNvPr id="5" name="TextBox 4">
            <a:extLst>
              <a:ext uri="{FF2B5EF4-FFF2-40B4-BE49-F238E27FC236}">
                <a16:creationId xmlns:a16="http://schemas.microsoft.com/office/drawing/2014/main" id="{661D03B6-8966-BF3F-9950-B1393F0B4F2F}"/>
              </a:ext>
            </a:extLst>
          </p:cNvPr>
          <p:cNvSpPr txBox="1"/>
          <p:nvPr/>
        </p:nvSpPr>
        <p:spPr>
          <a:xfrm>
            <a:off x="11372295" y="1518082"/>
            <a:ext cx="184731" cy="369332"/>
          </a:xfrm>
          <a:prstGeom prst="rect">
            <a:avLst/>
          </a:prstGeom>
          <a:noFill/>
        </p:spPr>
        <p:txBody>
          <a:bodyPr wrap="none" rtlCol="0">
            <a:spAutoFit/>
          </a:bodyPr>
          <a:lstStyle/>
          <a:p>
            <a:endParaRPr lang="en-GB" dirty="0"/>
          </a:p>
        </p:txBody>
      </p:sp>
      <p:sp>
        <p:nvSpPr>
          <p:cNvPr id="6" name="TextBox 5">
            <a:extLst>
              <a:ext uri="{FF2B5EF4-FFF2-40B4-BE49-F238E27FC236}">
                <a16:creationId xmlns:a16="http://schemas.microsoft.com/office/drawing/2014/main" id="{BA294799-0AE5-8643-3CF9-D481C3476D5D}"/>
              </a:ext>
            </a:extLst>
          </p:cNvPr>
          <p:cNvSpPr txBox="1"/>
          <p:nvPr/>
        </p:nvSpPr>
        <p:spPr>
          <a:xfrm>
            <a:off x="5317724" y="1164127"/>
            <a:ext cx="5972972" cy="4524315"/>
          </a:xfrm>
          <a:prstGeom prst="rect">
            <a:avLst/>
          </a:prstGeom>
          <a:noFill/>
        </p:spPr>
        <p:txBody>
          <a:bodyPr wrap="square" rtlCol="0">
            <a:spAutoFit/>
          </a:bodyPr>
          <a:lstStyle/>
          <a:p>
            <a:r>
              <a:rPr lang="en-GB" dirty="0"/>
              <a:t>Start thinking about your Critical Incident now.</a:t>
            </a:r>
          </a:p>
          <a:p>
            <a:endParaRPr lang="en-GB" dirty="0"/>
          </a:p>
          <a:p>
            <a:r>
              <a:rPr lang="en-GB" dirty="0"/>
              <a:t>Remember, this should be an account of how you identified an area in your teaching for improvement (Intent); what you planned to do to get better at it (Implementation); and what the impact was on children’s progress (Impact).  It is the story of you learning journey.</a:t>
            </a:r>
          </a:p>
          <a:p>
            <a:endParaRPr lang="en-GB" dirty="0"/>
          </a:p>
          <a:p>
            <a:r>
              <a:rPr lang="en-GB" dirty="0"/>
              <a:t>It is very important that you make reference to policy (government and school) and some academic literature and/or research.</a:t>
            </a:r>
          </a:p>
          <a:p>
            <a:endParaRPr lang="en-GB" dirty="0"/>
          </a:p>
          <a:p>
            <a:r>
              <a:rPr lang="en-GB" dirty="0"/>
              <a:t>A good critical incident will allow you to highlight more statements in the Assessment Tracker, especially in Theme A.</a:t>
            </a:r>
          </a:p>
          <a:p>
            <a:endParaRPr lang="en-GB" dirty="0"/>
          </a:p>
          <a:p>
            <a:endParaRPr lang="en-GB" dirty="0"/>
          </a:p>
        </p:txBody>
      </p:sp>
      <p:pic>
        <p:nvPicPr>
          <p:cNvPr id="7" name="Picture 6">
            <a:extLst>
              <a:ext uri="{FF2B5EF4-FFF2-40B4-BE49-F238E27FC236}">
                <a16:creationId xmlns:a16="http://schemas.microsoft.com/office/drawing/2014/main" id="{2EAD81D0-3CEA-2EF1-6275-87E0109A2ADF}"/>
              </a:ext>
            </a:extLst>
          </p:cNvPr>
          <p:cNvPicPr>
            <a:picLocks noChangeAspect="1"/>
          </p:cNvPicPr>
          <p:nvPr/>
        </p:nvPicPr>
        <p:blipFill rotWithShape="1">
          <a:blip r:embed="rId2"/>
          <a:srcRect l="12475" t="14104" r="51170" b="14947"/>
          <a:stretch/>
        </p:blipFill>
        <p:spPr>
          <a:xfrm>
            <a:off x="457200" y="1116502"/>
            <a:ext cx="4779177" cy="5246198"/>
          </a:xfrm>
          <a:prstGeom prst="rect">
            <a:avLst/>
          </a:prstGeom>
        </p:spPr>
      </p:pic>
    </p:spTree>
    <p:extLst>
      <p:ext uri="{BB962C8B-B14F-4D97-AF65-F5344CB8AC3E}">
        <p14:creationId xmlns:p14="http://schemas.microsoft.com/office/powerpoint/2010/main" val="4286442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0A4B65-DE5A-4CAE-A1A2-C0A56230AD23}"/>
              </a:ext>
            </a:extLst>
          </p:cNvPr>
          <p:cNvSpPr txBox="1"/>
          <p:nvPr/>
        </p:nvSpPr>
        <p:spPr>
          <a:xfrm>
            <a:off x="5388746" y="4238612"/>
            <a:ext cx="4057528" cy="2412507"/>
          </a:xfrm>
          <a:prstGeom prst="rect">
            <a:avLst/>
          </a:prstGeom>
          <a:noFill/>
        </p:spPr>
        <p:txBody>
          <a:bodyPr wrap="square">
            <a:spAutoFit/>
          </a:bodyPr>
          <a:lstStyle/>
          <a:p>
            <a:pPr algn="just">
              <a:spcAft>
                <a:spcPts val="400"/>
              </a:spcAft>
            </a:pPr>
            <a:r>
              <a:rPr lang="en-GB" b="1" dirty="0">
                <a:effectLst/>
                <a:latin typeface="Arial" panose="020B0604020202020204" pitchFamily="34" charset="0"/>
                <a:ea typeface="Times New Roman" panose="02020603050405020304" pitchFamily="18" charset="0"/>
              </a:rPr>
              <a:t>Progress Meeting 1</a:t>
            </a:r>
            <a:r>
              <a:rPr lang="en-GB" dirty="0">
                <a:effectLst/>
                <a:latin typeface="Arial" panose="020B0604020202020204" pitchFamily="34" charset="0"/>
                <a:ea typeface="Times New Roman" panose="02020603050405020304" pitchFamily="18" charset="0"/>
              </a:rPr>
              <a:t> (SBT 1) – Associate teachers who are </a:t>
            </a:r>
            <a:r>
              <a:rPr lang="en-GB" b="1" dirty="0">
                <a:effectLst/>
                <a:latin typeface="Arial" panose="020B0604020202020204" pitchFamily="34" charset="0"/>
                <a:ea typeface="Times New Roman" panose="02020603050405020304" pitchFamily="18" charset="0"/>
              </a:rPr>
              <a:t>on track</a:t>
            </a:r>
            <a:r>
              <a:rPr lang="en-GB" dirty="0">
                <a:effectLst/>
                <a:latin typeface="Arial" panose="020B0604020202020204" pitchFamily="34" charset="0"/>
                <a:ea typeface="Times New Roman" panose="02020603050405020304" pitchFamily="18" charset="0"/>
              </a:rPr>
              <a:t> to be awarded QTS at the end of the course will be demonstrating their competence in 75% of each BCU Curriculum Theme at the </a:t>
            </a:r>
            <a:r>
              <a:rPr lang="en-GB" b="1" dirty="0">
                <a:effectLst/>
                <a:latin typeface="Arial" panose="020B0604020202020204" pitchFamily="34" charset="0"/>
                <a:ea typeface="Times New Roman" panose="02020603050405020304" pitchFamily="18" charset="0"/>
              </a:rPr>
              <a:t>Working Towards</a:t>
            </a:r>
            <a:r>
              <a:rPr lang="en-GB" dirty="0">
                <a:effectLst/>
                <a:latin typeface="Arial" panose="020B0604020202020204" pitchFamily="34" charset="0"/>
                <a:ea typeface="Times New Roman" panose="02020603050405020304" pitchFamily="18" charset="0"/>
              </a:rPr>
              <a:t> level.</a:t>
            </a:r>
          </a:p>
          <a:p>
            <a:pPr algn="just">
              <a:spcAft>
                <a:spcPts val="400"/>
              </a:spcAft>
            </a:pPr>
            <a:r>
              <a:rPr lang="en-GB" dirty="0">
                <a:effectLst/>
                <a:latin typeface="Arial" panose="020B0604020202020204" pitchFamily="34" charset="0"/>
                <a:ea typeface="Times New Roman" panose="02020603050405020304" pitchFamily="18" charset="0"/>
              </a:rPr>
              <a:t> </a:t>
            </a:r>
          </a:p>
        </p:txBody>
      </p:sp>
      <p:pic>
        <p:nvPicPr>
          <p:cNvPr id="5" name="Picture 4">
            <a:extLst>
              <a:ext uri="{FF2B5EF4-FFF2-40B4-BE49-F238E27FC236}">
                <a16:creationId xmlns:a16="http://schemas.microsoft.com/office/drawing/2014/main" id="{58F01622-746E-65CB-997F-A9CC56427EF0}"/>
              </a:ext>
            </a:extLst>
          </p:cNvPr>
          <p:cNvPicPr>
            <a:picLocks noChangeAspect="1"/>
          </p:cNvPicPr>
          <p:nvPr/>
        </p:nvPicPr>
        <p:blipFill rotWithShape="1">
          <a:blip r:embed="rId2"/>
          <a:srcRect l="26186" t="19258" r="27660" b="23422"/>
          <a:stretch/>
        </p:blipFill>
        <p:spPr>
          <a:xfrm>
            <a:off x="678034" y="1251070"/>
            <a:ext cx="3979847" cy="2780248"/>
          </a:xfrm>
          <a:prstGeom prst="rect">
            <a:avLst/>
          </a:prstGeom>
        </p:spPr>
      </p:pic>
      <p:sp>
        <p:nvSpPr>
          <p:cNvPr id="6" name="TextBox 5">
            <a:extLst>
              <a:ext uri="{FF2B5EF4-FFF2-40B4-BE49-F238E27FC236}">
                <a16:creationId xmlns:a16="http://schemas.microsoft.com/office/drawing/2014/main" id="{A7B70DCF-BF25-B98C-62A1-2D07A12516C6}"/>
              </a:ext>
            </a:extLst>
          </p:cNvPr>
          <p:cNvSpPr txBox="1"/>
          <p:nvPr/>
        </p:nvSpPr>
        <p:spPr>
          <a:xfrm>
            <a:off x="639194" y="128727"/>
            <a:ext cx="11026064" cy="584775"/>
          </a:xfrm>
          <a:prstGeom prst="rect">
            <a:avLst/>
          </a:prstGeom>
          <a:noFill/>
        </p:spPr>
        <p:txBody>
          <a:bodyPr wrap="square" rtlCol="0">
            <a:spAutoFit/>
          </a:bodyPr>
          <a:lstStyle/>
          <a:p>
            <a:r>
              <a:rPr lang="en-GB" sz="3200" dirty="0"/>
              <a:t>Assessment Tracker</a:t>
            </a:r>
          </a:p>
        </p:txBody>
      </p:sp>
      <p:sp>
        <p:nvSpPr>
          <p:cNvPr id="7" name="TextBox 6">
            <a:extLst>
              <a:ext uri="{FF2B5EF4-FFF2-40B4-BE49-F238E27FC236}">
                <a16:creationId xmlns:a16="http://schemas.microsoft.com/office/drawing/2014/main" id="{7316878C-B4F9-1571-D474-263318E1609A}"/>
              </a:ext>
            </a:extLst>
          </p:cNvPr>
          <p:cNvSpPr txBox="1"/>
          <p:nvPr/>
        </p:nvSpPr>
        <p:spPr>
          <a:xfrm>
            <a:off x="5388746" y="1007879"/>
            <a:ext cx="5814502" cy="3046988"/>
          </a:xfrm>
          <a:prstGeom prst="rect">
            <a:avLst/>
          </a:prstGeom>
          <a:noFill/>
        </p:spPr>
        <p:txBody>
          <a:bodyPr wrap="square" rtlCol="0">
            <a:spAutoFit/>
          </a:bodyPr>
          <a:lstStyle/>
          <a:p>
            <a:r>
              <a:rPr lang="en-GB" sz="2400" dirty="0"/>
              <a:t>You should be looking at the Assessment Tracker regularly with your Class Teacher/Mentor.</a:t>
            </a:r>
          </a:p>
          <a:p>
            <a:endParaRPr lang="en-GB" sz="2400" dirty="0"/>
          </a:p>
          <a:p>
            <a:r>
              <a:rPr lang="en-GB" sz="2400" dirty="0"/>
              <a:t>Remember, you cannot highlight statements on your own.  This has to be done in by agreement between you and your Class Teacher/Mentor.</a:t>
            </a:r>
          </a:p>
        </p:txBody>
      </p:sp>
      <p:sp>
        <p:nvSpPr>
          <p:cNvPr id="4" name="TextBox 3">
            <a:extLst>
              <a:ext uri="{FF2B5EF4-FFF2-40B4-BE49-F238E27FC236}">
                <a16:creationId xmlns:a16="http://schemas.microsoft.com/office/drawing/2014/main" id="{11E19B91-F5F0-3981-1760-9844DF17F180}"/>
              </a:ext>
            </a:extLst>
          </p:cNvPr>
          <p:cNvSpPr txBox="1"/>
          <p:nvPr/>
        </p:nvSpPr>
        <p:spPr>
          <a:xfrm>
            <a:off x="578338" y="4349244"/>
            <a:ext cx="4079543" cy="2031325"/>
          </a:xfrm>
          <a:prstGeom prst="rect">
            <a:avLst/>
          </a:prstGeom>
          <a:noFill/>
        </p:spPr>
        <p:txBody>
          <a:bodyPr wrap="square">
            <a:spAutoFit/>
          </a:bodyPr>
          <a:lstStyle/>
          <a:p>
            <a:pPr algn="just">
              <a:spcAft>
                <a:spcPts val="400"/>
              </a:spcAft>
            </a:pPr>
            <a:r>
              <a:rPr lang="en-GB" sz="1800" b="1" dirty="0">
                <a:effectLst/>
                <a:latin typeface="Arial" panose="020B0604020202020204" pitchFamily="34" charset="0"/>
                <a:ea typeface="Times New Roman" panose="02020603050405020304" pitchFamily="18" charset="0"/>
              </a:rPr>
              <a:t>Review Meeting 1</a:t>
            </a:r>
            <a:r>
              <a:rPr lang="en-GB" sz="1800" dirty="0">
                <a:effectLst/>
                <a:latin typeface="Arial" panose="020B0604020202020204" pitchFamily="34" charset="0"/>
                <a:ea typeface="Times New Roman" panose="02020603050405020304" pitchFamily="18" charset="0"/>
              </a:rPr>
              <a:t> (SBT1) Associate Teachers who are </a:t>
            </a:r>
            <a:r>
              <a:rPr lang="en-GB" sz="1800" b="1" dirty="0">
                <a:effectLst/>
                <a:latin typeface="Arial" panose="020B0604020202020204" pitchFamily="34" charset="0"/>
                <a:ea typeface="Times New Roman" panose="02020603050405020304" pitchFamily="18" charset="0"/>
              </a:rPr>
              <a:t>on track</a:t>
            </a:r>
            <a:r>
              <a:rPr lang="en-GB" sz="1800" dirty="0">
                <a:effectLst/>
                <a:latin typeface="Arial" panose="020B0604020202020204" pitchFamily="34" charset="0"/>
                <a:ea typeface="Times New Roman" panose="02020603050405020304" pitchFamily="18" charset="0"/>
              </a:rPr>
              <a:t> to be awarded QTS at the end of the course will be demonstrating their competence in </a:t>
            </a:r>
            <a:r>
              <a:rPr lang="en-GB" sz="1800" b="1" dirty="0">
                <a:effectLst/>
                <a:latin typeface="Arial" panose="020B0604020202020204" pitchFamily="34" charset="0"/>
                <a:ea typeface="Times New Roman" panose="02020603050405020304" pitchFamily="18" charset="0"/>
              </a:rPr>
              <a:t>some</a:t>
            </a:r>
            <a:r>
              <a:rPr lang="en-GB" sz="1800" dirty="0">
                <a:effectLst/>
                <a:latin typeface="Arial" panose="020B0604020202020204" pitchFamily="34" charset="0"/>
                <a:ea typeface="Times New Roman" panose="02020603050405020304" pitchFamily="18" charset="0"/>
              </a:rPr>
              <a:t> of the BCU Curriculum Themes at </a:t>
            </a:r>
            <a:r>
              <a:rPr lang="en-GB" sz="1800" b="1" dirty="0">
                <a:effectLst/>
                <a:latin typeface="Arial" panose="020B0604020202020204" pitchFamily="34" charset="0"/>
                <a:ea typeface="Times New Roman" panose="02020603050405020304" pitchFamily="18" charset="0"/>
              </a:rPr>
              <a:t>Working Towards</a:t>
            </a:r>
            <a:r>
              <a:rPr lang="en-GB" sz="1800" dirty="0">
                <a:effectLst/>
                <a:latin typeface="Arial" panose="020B0604020202020204" pitchFamily="34" charset="0"/>
                <a:ea typeface="Times New Roman" panose="02020603050405020304" pitchFamily="18" charset="0"/>
              </a:rPr>
              <a:t> level.</a:t>
            </a:r>
          </a:p>
        </p:txBody>
      </p:sp>
    </p:spTree>
    <p:extLst>
      <p:ext uri="{BB962C8B-B14F-4D97-AF65-F5344CB8AC3E}">
        <p14:creationId xmlns:p14="http://schemas.microsoft.com/office/powerpoint/2010/main" val="477005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njoy it - Enjoy It - Sticker | TeePublic">
            <a:extLst>
              <a:ext uri="{FF2B5EF4-FFF2-40B4-BE49-F238E27FC236}">
                <a16:creationId xmlns:a16="http://schemas.microsoft.com/office/drawing/2014/main" id="{CFB223EB-9E55-7C7B-C989-A11EEBB25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448935"/>
            <a:ext cx="2862262" cy="28622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7 Ways To (Finally) Commit Yourself To Losing Weight - Mike Goncalves">
            <a:extLst>
              <a:ext uri="{FF2B5EF4-FFF2-40B4-BE49-F238E27FC236}">
                <a16:creationId xmlns:a16="http://schemas.microsoft.com/office/drawing/2014/main" id="{29FF861C-8F30-DED6-5D48-0522B0D9A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318" y="616881"/>
            <a:ext cx="3865544" cy="22691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e Prepared Stock Illustrations – 1,231 Be Prepared Stock Illustrations,  Vectors &amp; Clipart - Dreamstime">
            <a:extLst>
              <a:ext uri="{FF2B5EF4-FFF2-40B4-BE49-F238E27FC236}">
                <a16:creationId xmlns:a16="http://schemas.microsoft.com/office/drawing/2014/main" id="{4A28601E-3739-AD3A-62A5-F827B2924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688" y="3717747"/>
            <a:ext cx="3433762" cy="243064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ow to Build Strong Relationships at Work">
            <a:extLst>
              <a:ext uri="{FF2B5EF4-FFF2-40B4-BE49-F238E27FC236}">
                <a16:creationId xmlns:a16="http://schemas.microsoft.com/office/drawing/2014/main" id="{EFA6AD58-2F6B-D089-D647-A6DB4B0BBB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575746"/>
            <a:ext cx="3768743" cy="25124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E70BF3-8AC0-940F-0E08-1E3C68410E5B}"/>
              </a:ext>
            </a:extLst>
          </p:cNvPr>
          <p:cNvSpPr txBox="1"/>
          <p:nvPr/>
        </p:nvSpPr>
        <p:spPr>
          <a:xfrm>
            <a:off x="4076699" y="762000"/>
            <a:ext cx="3114675"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600" dirty="0"/>
              <a:t>Top Tips for a successful Placement</a:t>
            </a:r>
          </a:p>
        </p:txBody>
      </p:sp>
    </p:spTree>
    <p:extLst>
      <p:ext uri="{BB962C8B-B14F-4D97-AF65-F5344CB8AC3E}">
        <p14:creationId xmlns:p14="http://schemas.microsoft.com/office/powerpoint/2010/main" val="428679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w to Effectively Draft the Table of Contents of Your Book">
            <a:extLst>
              <a:ext uri="{FF2B5EF4-FFF2-40B4-BE49-F238E27FC236}">
                <a16:creationId xmlns:a16="http://schemas.microsoft.com/office/drawing/2014/main" id="{0F656D6D-44E0-5FA3-6EA2-B00BC357A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6313" y="295275"/>
            <a:ext cx="3248025" cy="1409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92BEE0A-2328-9F16-A99F-B0B900D7B55D}"/>
              </a:ext>
            </a:extLst>
          </p:cNvPr>
          <p:cNvSpPr txBox="1"/>
          <p:nvPr/>
        </p:nvSpPr>
        <p:spPr>
          <a:xfrm>
            <a:off x="381000" y="381000"/>
            <a:ext cx="11463338" cy="7848302"/>
          </a:xfrm>
          <a:prstGeom prst="rect">
            <a:avLst/>
          </a:prstGeom>
          <a:noFill/>
        </p:spPr>
        <p:txBody>
          <a:bodyPr wrap="square" rtlCol="0">
            <a:spAutoFit/>
          </a:bodyPr>
          <a:lstStyle/>
          <a:p>
            <a:pPr marL="457200" indent="-457200">
              <a:buFont typeface="Arial" panose="020B0604020202020204" pitchFamily="34" charset="0"/>
              <a:buChar char="•"/>
            </a:pPr>
            <a:r>
              <a:rPr lang="en-GB" sz="2400" dirty="0"/>
              <a:t>Professionalism</a:t>
            </a:r>
          </a:p>
          <a:p>
            <a:pPr marL="457200" indent="-457200">
              <a:buFont typeface="Arial" panose="020B0604020202020204" pitchFamily="34" charset="0"/>
              <a:buChar char="•"/>
            </a:pPr>
            <a:r>
              <a:rPr lang="en-GB" sz="2400" dirty="0"/>
              <a:t>Key Dates </a:t>
            </a:r>
          </a:p>
          <a:p>
            <a:pPr marL="457200" indent="-457200">
              <a:buFont typeface="Arial" panose="020B0604020202020204" pitchFamily="34" charset="0"/>
              <a:buChar char="•"/>
            </a:pPr>
            <a:r>
              <a:rPr lang="en-GB" sz="2400" dirty="0"/>
              <a:t>Using your last PPSE Day Effectively</a:t>
            </a:r>
          </a:p>
          <a:p>
            <a:pPr marL="457200" indent="-457200">
              <a:buFont typeface="Arial" panose="020B0604020202020204" pitchFamily="34" charset="0"/>
              <a:buChar char="•"/>
            </a:pPr>
            <a:r>
              <a:rPr lang="en-GB" sz="2400" dirty="0"/>
              <a:t>Sign Off Meeting and Pre-Approval Checklist</a:t>
            </a:r>
          </a:p>
          <a:p>
            <a:pPr marL="457200" indent="-457200">
              <a:buFont typeface="Arial" panose="020B0604020202020204" pitchFamily="34" charset="0"/>
              <a:buChar char="•"/>
            </a:pPr>
            <a:r>
              <a:rPr lang="en-GB" sz="2400" dirty="0"/>
              <a:t>Teaching Commitment</a:t>
            </a:r>
          </a:p>
          <a:p>
            <a:pPr marL="457200" indent="-457200">
              <a:buFont typeface="Arial" panose="020B0604020202020204" pitchFamily="34" charset="0"/>
              <a:buChar char="•"/>
            </a:pPr>
            <a:r>
              <a:rPr lang="en-GB" sz="2400" dirty="0"/>
              <a:t>Lesson Planning</a:t>
            </a:r>
          </a:p>
          <a:p>
            <a:pPr marL="457200" indent="-457200">
              <a:buFont typeface="Arial" panose="020B0604020202020204" pitchFamily="34" charset="0"/>
              <a:buChar char="•"/>
            </a:pPr>
            <a:r>
              <a:rPr lang="en-GB" sz="2400" dirty="0"/>
              <a:t>Placement Register</a:t>
            </a:r>
          </a:p>
          <a:p>
            <a:pPr marL="457200" indent="-457200">
              <a:buFont typeface="Arial" panose="020B0604020202020204" pitchFamily="34" charset="0"/>
              <a:buChar char="•"/>
            </a:pPr>
            <a:r>
              <a:rPr lang="en-GB" sz="2400" dirty="0"/>
              <a:t>Weekly Meeting Form</a:t>
            </a:r>
          </a:p>
          <a:p>
            <a:pPr marL="457200" indent="-457200">
              <a:buFont typeface="Arial" panose="020B0604020202020204" pitchFamily="34" charset="0"/>
              <a:buChar char="•"/>
            </a:pPr>
            <a:r>
              <a:rPr lang="en-GB" sz="2400" dirty="0"/>
              <a:t>Associate Teacher Learning Observations</a:t>
            </a:r>
          </a:p>
          <a:p>
            <a:pPr marL="457200" indent="-457200">
              <a:buFont typeface="Arial" panose="020B0604020202020204" pitchFamily="34" charset="0"/>
              <a:buChar char="•"/>
            </a:pPr>
            <a:r>
              <a:rPr lang="en-GB" sz="2400" dirty="0"/>
              <a:t>Lesson Observation Feedback Forms</a:t>
            </a:r>
          </a:p>
          <a:p>
            <a:pPr marL="457200" indent="-457200">
              <a:buFont typeface="Arial" panose="020B0604020202020204" pitchFamily="34" charset="0"/>
              <a:buChar char="•"/>
            </a:pPr>
            <a:r>
              <a:rPr lang="en-GB" sz="2400" dirty="0"/>
              <a:t>Acting on Advice and Feedback</a:t>
            </a:r>
          </a:p>
          <a:p>
            <a:pPr marL="457200" indent="-457200">
              <a:buFont typeface="Arial" panose="020B0604020202020204" pitchFamily="34" charset="0"/>
              <a:buChar char="•"/>
            </a:pPr>
            <a:r>
              <a:rPr lang="en-GB" sz="2400" dirty="0"/>
              <a:t>Subject Specific Development Journals</a:t>
            </a:r>
          </a:p>
          <a:p>
            <a:pPr marL="457200" indent="-457200">
              <a:buFont typeface="Arial" panose="020B0604020202020204" pitchFamily="34" charset="0"/>
              <a:buChar char="•"/>
            </a:pPr>
            <a:r>
              <a:rPr lang="en-GB" sz="2400"/>
              <a:t>Review </a:t>
            </a:r>
            <a:r>
              <a:rPr lang="en-GB" sz="2400" dirty="0"/>
              <a:t>and Progress Meetings</a:t>
            </a:r>
          </a:p>
          <a:p>
            <a:pPr marL="457200" indent="-457200">
              <a:buFont typeface="Arial" panose="020B0604020202020204" pitchFamily="34" charset="0"/>
              <a:buChar char="•"/>
            </a:pPr>
            <a:r>
              <a:rPr lang="en-GB" sz="2400" dirty="0"/>
              <a:t>Critical Incident</a:t>
            </a:r>
          </a:p>
          <a:p>
            <a:pPr marL="457200" indent="-457200">
              <a:buFont typeface="Arial" panose="020B0604020202020204" pitchFamily="34" charset="0"/>
              <a:buChar char="•"/>
            </a:pPr>
            <a:r>
              <a:rPr lang="en-GB" sz="2400" dirty="0"/>
              <a:t>Assessment Tracker</a:t>
            </a:r>
          </a:p>
          <a:p>
            <a:endParaRPr lang="en-GB" sz="2400" dirty="0"/>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a:p>
            <a:endParaRPr lang="en-GB" sz="2400" dirty="0"/>
          </a:p>
        </p:txBody>
      </p:sp>
    </p:spTree>
    <p:extLst>
      <p:ext uri="{BB962C8B-B14F-4D97-AF65-F5344CB8AC3E}">
        <p14:creationId xmlns:p14="http://schemas.microsoft.com/office/powerpoint/2010/main" val="311934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9FE70B-414E-8378-3A36-4273D160ED31}"/>
              </a:ext>
            </a:extLst>
          </p:cNvPr>
          <p:cNvSpPr txBox="1"/>
          <p:nvPr/>
        </p:nvSpPr>
        <p:spPr>
          <a:xfrm>
            <a:off x="457200" y="457200"/>
            <a:ext cx="11287125" cy="6217087"/>
          </a:xfrm>
          <a:prstGeom prst="rect">
            <a:avLst/>
          </a:prstGeom>
          <a:noFill/>
        </p:spPr>
        <p:txBody>
          <a:bodyPr wrap="square" rtlCol="0">
            <a:spAutoFit/>
          </a:bodyPr>
          <a:lstStyle/>
          <a:p>
            <a:r>
              <a:rPr lang="en-GB" sz="3200" dirty="0"/>
              <a:t>Professionalism and Commitment on Placement</a:t>
            </a:r>
          </a:p>
          <a:p>
            <a:endParaRPr lang="en-GB" dirty="0"/>
          </a:p>
          <a:p>
            <a:r>
              <a:rPr lang="en-GB" sz="2000" dirty="0"/>
              <a:t>Most of you have now completed Part 1 of your placement and now have a better understanding of what professionalism means in a school setting.</a:t>
            </a:r>
          </a:p>
          <a:p>
            <a:endParaRPr lang="en-GB" sz="2000" dirty="0"/>
          </a:p>
          <a:p>
            <a:r>
              <a:rPr lang="en-GB" sz="2000" dirty="0"/>
              <a:t>Make sure that you communicate with your UT and Class Teacher/Mentor</a:t>
            </a:r>
          </a:p>
          <a:p>
            <a:endParaRPr lang="en-GB" sz="2000" dirty="0"/>
          </a:p>
          <a:p>
            <a:r>
              <a:rPr lang="en-GB" sz="2000" dirty="0"/>
              <a:t>Make sure that you know the school’s absence procedures and that you follow them.</a:t>
            </a:r>
          </a:p>
          <a:p>
            <a:endParaRPr lang="en-GB" sz="2000" dirty="0"/>
          </a:p>
          <a:p>
            <a:r>
              <a:rPr lang="en-GB" sz="2000" dirty="0"/>
              <a:t>Make sure that you negotiate with your teacher arrival and leaving times.  8.00am arrival and 4.15pm departure is about right.</a:t>
            </a:r>
          </a:p>
          <a:p>
            <a:endParaRPr lang="en-GB" sz="2000" dirty="0"/>
          </a:p>
          <a:p>
            <a:r>
              <a:rPr lang="en-GB" sz="2000" dirty="0"/>
              <a:t>Do not use your phone in the classroom.</a:t>
            </a:r>
          </a:p>
          <a:p>
            <a:endParaRPr lang="en-GB" sz="2000" dirty="0"/>
          </a:p>
          <a:p>
            <a:pPr marL="0" indent="0">
              <a:buNone/>
            </a:pPr>
            <a:r>
              <a:rPr lang="en-GB" sz="2000" dirty="0"/>
              <a:t>Be polite and friendly at all times.</a:t>
            </a:r>
            <a:r>
              <a:rPr lang="en-GB" sz="2800" dirty="0"/>
              <a:t> </a:t>
            </a:r>
            <a:endParaRPr lang="en-GB" sz="2000" dirty="0"/>
          </a:p>
          <a:p>
            <a:endParaRPr lang="en-GB" sz="2000" dirty="0"/>
          </a:p>
          <a:p>
            <a:r>
              <a:rPr lang="en-GB" sz="2000" dirty="0"/>
              <a:t>Act on feedback (we will look at this later in the presentation).</a:t>
            </a:r>
          </a:p>
          <a:p>
            <a:endParaRPr lang="en-GB" sz="2000" dirty="0"/>
          </a:p>
          <a:p>
            <a:r>
              <a:rPr lang="en-GB" sz="2000" dirty="0"/>
              <a:t>Be proactive- take control of your placement!</a:t>
            </a:r>
          </a:p>
        </p:txBody>
      </p:sp>
    </p:spTree>
    <p:extLst>
      <p:ext uri="{BB962C8B-B14F-4D97-AF65-F5344CB8AC3E}">
        <p14:creationId xmlns:p14="http://schemas.microsoft.com/office/powerpoint/2010/main" val="2571602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204CF-E3AD-FCC4-47EF-E632591E6777}"/>
              </a:ext>
            </a:extLst>
          </p:cNvPr>
          <p:cNvSpPr>
            <a:spLocks noGrp="1"/>
          </p:cNvSpPr>
          <p:nvPr>
            <p:ph type="title"/>
          </p:nvPr>
        </p:nvSpPr>
        <p:spPr>
          <a:xfrm>
            <a:off x="518257" y="167952"/>
            <a:ext cx="10297291" cy="1268984"/>
          </a:xfrm>
        </p:spPr>
        <p:txBody>
          <a:bodyPr>
            <a:normAutofit/>
          </a:bodyPr>
          <a:lstStyle/>
          <a:p>
            <a:r>
              <a:rPr lang="en-GB" dirty="0"/>
              <a:t>Dates for SBT1 Block Placement</a:t>
            </a:r>
          </a:p>
        </p:txBody>
      </p:sp>
      <p:graphicFrame>
        <p:nvGraphicFramePr>
          <p:cNvPr id="4" name="Table 3">
            <a:extLst>
              <a:ext uri="{FF2B5EF4-FFF2-40B4-BE49-F238E27FC236}">
                <a16:creationId xmlns:a16="http://schemas.microsoft.com/office/drawing/2014/main" id="{DDFB8A0D-84C3-F9E5-39F8-EEA0AA5FEE75}"/>
              </a:ext>
            </a:extLst>
          </p:cNvPr>
          <p:cNvGraphicFramePr>
            <a:graphicFrameLocks noGrp="1"/>
          </p:cNvGraphicFramePr>
          <p:nvPr>
            <p:extLst>
              <p:ext uri="{D42A27DB-BD31-4B8C-83A1-F6EECF244321}">
                <p14:modId xmlns:p14="http://schemas.microsoft.com/office/powerpoint/2010/main" val="3582551553"/>
              </p:ext>
            </p:extLst>
          </p:nvPr>
        </p:nvGraphicFramePr>
        <p:xfrm>
          <a:off x="694149" y="1220694"/>
          <a:ext cx="9497113" cy="3277020"/>
        </p:xfrm>
        <a:graphic>
          <a:graphicData uri="http://schemas.openxmlformats.org/drawingml/2006/table">
            <a:tbl>
              <a:tblPr/>
              <a:tblGrid>
                <a:gridCol w="1264899">
                  <a:extLst>
                    <a:ext uri="{9D8B030D-6E8A-4147-A177-3AD203B41FA5}">
                      <a16:colId xmlns:a16="http://schemas.microsoft.com/office/drawing/2014/main" val="3728795970"/>
                    </a:ext>
                  </a:extLst>
                </a:gridCol>
                <a:gridCol w="1575940">
                  <a:extLst>
                    <a:ext uri="{9D8B030D-6E8A-4147-A177-3AD203B41FA5}">
                      <a16:colId xmlns:a16="http://schemas.microsoft.com/office/drawing/2014/main" val="1874543572"/>
                    </a:ext>
                  </a:extLst>
                </a:gridCol>
                <a:gridCol w="1638148">
                  <a:extLst>
                    <a:ext uri="{9D8B030D-6E8A-4147-A177-3AD203B41FA5}">
                      <a16:colId xmlns:a16="http://schemas.microsoft.com/office/drawing/2014/main" val="1168056696"/>
                    </a:ext>
                  </a:extLst>
                </a:gridCol>
                <a:gridCol w="1721093">
                  <a:extLst>
                    <a:ext uri="{9D8B030D-6E8A-4147-A177-3AD203B41FA5}">
                      <a16:colId xmlns:a16="http://schemas.microsoft.com/office/drawing/2014/main" val="176766756"/>
                    </a:ext>
                  </a:extLst>
                </a:gridCol>
                <a:gridCol w="1596677">
                  <a:extLst>
                    <a:ext uri="{9D8B030D-6E8A-4147-A177-3AD203B41FA5}">
                      <a16:colId xmlns:a16="http://schemas.microsoft.com/office/drawing/2014/main" val="2754586955"/>
                    </a:ext>
                  </a:extLst>
                </a:gridCol>
                <a:gridCol w="1700356">
                  <a:extLst>
                    <a:ext uri="{9D8B030D-6E8A-4147-A177-3AD203B41FA5}">
                      <a16:colId xmlns:a16="http://schemas.microsoft.com/office/drawing/2014/main" val="670818421"/>
                    </a:ext>
                  </a:extLst>
                </a:gridCol>
              </a:tblGrid>
              <a:tr h="546170">
                <a:tc>
                  <a:txBody>
                    <a:bodyPr/>
                    <a:lstStyle/>
                    <a:p>
                      <a:pPr algn="l" fontAlgn="ctr"/>
                      <a:r>
                        <a:rPr lang="en-GB" sz="900" b="0" i="0" u="none" strike="noStrike">
                          <a:solidFill>
                            <a:srgbClr val="000000"/>
                          </a:solidFill>
                          <a:effectLst/>
                          <a:latin typeface="Arial" panose="020B0604020202020204" pitchFamily="34" charset="0"/>
                        </a:rPr>
                        <a:t>15-Apr-24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236038442"/>
                  </a:ext>
                </a:extLst>
              </a:tr>
              <a:tr h="546170">
                <a:tc>
                  <a:txBody>
                    <a:bodyPr/>
                    <a:lstStyle/>
                    <a:p>
                      <a:pPr algn="l" fontAlgn="ctr"/>
                      <a:r>
                        <a:rPr lang="en-GB" sz="900" b="0" i="0" u="none" strike="noStrike">
                          <a:solidFill>
                            <a:srgbClr val="000000"/>
                          </a:solidFill>
                          <a:effectLst/>
                          <a:latin typeface="Arial" panose="020B0604020202020204" pitchFamily="34" charset="0"/>
                        </a:rPr>
                        <a:t>22-Apr-24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70269790"/>
                  </a:ext>
                </a:extLst>
              </a:tr>
              <a:tr h="546170">
                <a:tc>
                  <a:txBody>
                    <a:bodyPr/>
                    <a:lstStyle/>
                    <a:p>
                      <a:pPr algn="l" fontAlgn="ctr"/>
                      <a:r>
                        <a:rPr lang="en-GB" sz="900" b="0" i="0" u="none" strike="noStrike">
                          <a:solidFill>
                            <a:srgbClr val="000000"/>
                          </a:solidFill>
                          <a:effectLst/>
                          <a:latin typeface="Arial" panose="020B0604020202020204" pitchFamily="34" charset="0"/>
                        </a:rPr>
                        <a:t>29-Apr-24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40620408"/>
                  </a:ext>
                </a:extLst>
              </a:tr>
              <a:tr h="546170">
                <a:tc>
                  <a:txBody>
                    <a:bodyPr/>
                    <a:lstStyle/>
                    <a:p>
                      <a:pPr algn="l" fontAlgn="ctr"/>
                      <a:r>
                        <a:rPr lang="en-GB" sz="900" b="0" i="0" u="none" strike="noStrike">
                          <a:solidFill>
                            <a:srgbClr val="000000"/>
                          </a:solidFill>
                          <a:effectLst/>
                          <a:latin typeface="Arial" panose="020B0604020202020204" pitchFamily="34" charset="0"/>
                        </a:rPr>
                        <a:t>06-May-24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1" i="0" u="none" strike="noStrike">
                          <a:solidFill>
                            <a:srgbClr val="000000"/>
                          </a:solidFill>
                          <a:effectLst/>
                          <a:latin typeface="Calibri" panose="020F0502020204030204" pitchFamily="34" charset="0"/>
                        </a:rPr>
                        <a:t>BH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FF"/>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0833713"/>
                  </a:ext>
                </a:extLst>
              </a:tr>
              <a:tr h="546170">
                <a:tc>
                  <a:txBody>
                    <a:bodyPr/>
                    <a:lstStyle/>
                    <a:p>
                      <a:pPr algn="l" fontAlgn="ctr"/>
                      <a:r>
                        <a:rPr lang="en-GB" sz="900" b="0" i="0" u="none" strike="noStrike" dirty="0">
                          <a:solidFill>
                            <a:srgbClr val="000000"/>
                          </a:solidFill>
                          <a:effectLst/>
                          <a:latin typeface="Arial" panose="020B0604020202020204" pitchFamily="34" charset="0"/>
                        </a:rPr>
                        <a:t>13-May-24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074601558"/>
                  </a:ext>
                </a:extLst>
              </a:tr>
              <a:tr h="546170">
                <a:tc>
                  <a:txBody>
                    <a:bodyPr/>
                    <a:lstStyle/>
                    <a:p>
                      <a:pPr algn="l" fontAlgn="ctr"/>
                      <a:r>
                        <a:rPr lang="en-GB" sz="900" b="0" i="0" u="none" strike="noStrike">
                          <a:solidFill>
                            <a:srgbClr val="000000"/>
                          </a:solidFill>
                          <a:effectLst/>
                          <a:latin typeface="Arial" panose="020B0604020202020204" pitchFamily="34" charset="0"/>
                        </a:rPr>
                        <a:t>20-May-24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1" i="0" u="none" strike="noStrike" dirty="0">
                          <a:solidFill>
                            <a:srgbClr val="000000"/>
                          </a:solidFill>
                          <a:effectLst/>
                          <a:latin typeface="Calibri" panose="020F0502020204030204" pitchFamily="34" charset="0"/>
                        </a:rPr>
                        <a:t>SBT1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8502873"/>
                  </a:ext>
                </a:extLst>
              </a:tr>
            </a:tbl>
          </a:graphicData>
        </a:graphic>
      </p:graphicFrame>
      <p:graphicFrame>
        <p:nvGraphicFramePr>
          <p:cNvPr id="5" name="Table 4">
            <a:extLst>
              <a:ext uri="{FF2B5EF4-FFF2-40B4-BE49-F238E27FC236}">
                <a16:creationId xmlns:a16="http://schemas.microsoft.com/office/drawing/2014/main" id="{79670BD1-893F-BB16-2682-E6917C7A79B1}"/>
              </a:ext>
            </a:extLst>
          </p:cNvPr>
          <p:cNvGraphicFramePr>
            <a:graphicFrameLocks noGrp="1"/>
          </p:cNvGraphicFramePr>
          <p:nvPr>
            <p:extLst>
              <p:ext uri="{D42A27DB-BD31-4B8C-83A1-F6EECF244321}">
                <p14:modId xmlns:p14="http://schemas.microsoft.com/office/powerpoint/2010/main" val="427148415"/>
              </p:ext>
            </p:extLst>
          </p:nvPr>
        </p:nvGraphicFramePr>
        <p:xfrm>
          <a:off x="694149" y="4685285"/>
          <a:ext cx="6092906" cy="1589393"/>
        </p:xfrm>
        <a:graphic>
          <a:graphicData uri="http://schemas.openxmlformats.org/drawingml/2006/table">
            <a:tbl>
              <a:tblPr firstRow="1" firstCol="1" bandRow="1"/>
              <a:tblGrid>
                <a:gridCol w="2610587">
                  <a:extLst>
                    <a:ext uri="{9D8B030D-6E8A-4147-A177-3AD203B41FA5}">
                      <a16:colId xmlns:a16="http://schemas.microsoft.com/office/drawing/2014/main" val="1403069827"/>
                    </a:ext>
                  </a:extLst>
                </a:gridCol>
                <a:gridCol w="3482319">
                  <a:extLst>
                    <a:ext uri="{9D8B030D-6E8A-4147-A177-3AD203B41FA5}">
                      <a16:colId xmlns:a16="http://schemas.microsoft.com/office/drawing/2014/main" val="1104287723"/>
                    </a:ext>
                  </a:extLst>
                </a:gridCol>
              </a:tblGrid>
              <a:tr h="303430">
                <a:tc>
                  <a:txBody>
                    <a:bodyPr/>
                    <a:lstStyle/>
                    <a:p>
                      <a:pPr algn="l">
                        <a:spcAft>
                          <a:spcPts val="400"/>
                        </a:spcAft>
                      </a:pPr>
                      <a:r>
                        <a:rPr lang="en-GB" sz="1400" b="1">
                          <a:effectLst/>
                          <a:latin typeface="Calibri" panose="020F0502020204030204" pitchFamily="34" charset="0"/>
                          <a:ea typeface="Times New Roman" panose="02020603050405020304" pitchFamily="18" charset="0"/>
                          <a:cs typeface="Arial" panose="020B0604020202020204" pitchFamily="34" charset="0"/>
                        </a:rPr>
                        <a:t>UT Sign Off</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400"/>
                        </a:spcAft>
                      </a:pPr>
                      <a:r>
                        <a:rPr lang="en-GB" sz="1400">
                          <a:effectLst/>
                          <a:latin typeface="Calibri" panose="020F0502020204030204" pitchFamily="34" charset="0"/>
                          <a:ea typeface="Times New Roman" panose="02020603050405020304" pitchFamily="18" charset="0"/>
                          <a:cs typeface="Arial" panose="020B0604020202020204" pitchFamily="34" charset="0"/>
                        </a:rPr>
                        <a:t>WB: 18</a:t>
                      </a:r>
                      <a:r>
                        <a:rPr lang="en-GB" sz="1400" baseline="30000">
                          <a:effectLst/>
                          <a:latin typeface="Calibri" panose="020F0502020204030204" pitchFamily="34" charset="0"/>
                          <a:ea typeface="Times New Roman" panose="02020603050405020304" pitchFamily="18" charset="0"/>
                          <a:cs typeface="Arial" panose="020B0604020202020204" pitchFamily="34" charset="0"/>
                        </a:rPr>
                        <a:t>th</a:t>
                      </a:r>
                      <a:r>
                        <a:rPr lang="en-GB" sz="1400">
                          <a:effectLst/>
                          <a:latin typeface="Calibri" panose="020F0502020204030204" pitchFamily="34" charset="0"/>
                          <a:ea typeface="Times New Roman" panose="02020603050405020304" pitchFamily="18" charset="0"/>
                          <a:cs typeface="Arial" panose="020B0604020202020204" pitchFamily="34" charset="0"/>
                        </a:rPr>
                        <a:t> March 2024</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693470"/>
                  </a:ext>
                </a:extLst>
              </a:tr>
              <a:tr h="606859">
                <a:tc>
                  <a:txBody>
                    <a:bodyPr/>
                    <a:lstStyle/>
                    <a:p>
                      <a:pPr algn="l">
                        <a:spcAft>
                          <a:spcPts val="400"/>
                        </a:spcAft>
                      </a:pPr>
                      <a:r>
                        <a:rPr lang="en-GB" sz="1400" b="1">
                          <a:effectLst/>
                          <a:latin typeface="Calibri" panose="020F0502020204030204" pitchFamily="34" charset="0"/>
                          <a:ea typeface="Times New Roman" panose="02020603050405020304" pitchFamily="18" charset="0"/>
                          <a:cs typeface="Arial" panose="020B0604020202020204" pitchFamily="34" charset="0"/>
                        </a:rPr>
                        <a:t>Review Meeting</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base">
                        <a:spcAft>
                          <a:spcPts val="400"/>
                        </a:spcAft>
                      </a:pPr>
                      <a:r>
                        <a:rPr lang="en-GB" sz="1400" dirty="0">
                          <a:effectLst/>
                          <a:latin typeface="Calibri" panose="020F0502020204030204" pitchFamily="34" charset="0"/>
                          <a:ea typeface="Times New Roman" panose="02020603050405020304" pitchFamily="18" charset="0"/>
                          <a:cs typeface="Arial" panose="020B0604020202020204" pitchFamily="34" charset="0"/>
                        </a:rPr>
                        <a:t>To be held on one of the following dates 1</a:t>
                      </a:r>
                      <a:r>
                        <a:rPr lang="en-GB" sz="1400" baseline="30000" dirty="0">
                          <a:effectLst/>
                          <a:latin typeface="Calibri" panose="020F0502020204030204" pitchFamily="34" charset="0"/>
                          <a:ea typeface="Times New Roman" panose="02020603050405020304" pitchFamily="18" charset="0"/>
                          <a:cs typeface="Arial" panose="020B0604020202020204" pitchFamily="34" charset="0"/>
                        </a:rPr>
                        <a:t>st</a:t>
                      </a:r>
                      <a:r>
                        <a:rPr lang="en-GB" sz="1400" dirty="0">
                          <a:effectLst/>
                          <a:latin typeface="Calibri" panose="020F0502020204030204" pitchFamily="34" charset="0"/>
                          <a:ea typeface="Times New Roman" panose="02020603050405020304" pitchFamily="18" charset="0"/>
                          <a:cs typeface="Arial" panose="020B0604020202020204" pitchFamily="34" charset="0"/>
                        </a:rPr>
                        <a:t>, 2</a:t>
                      </a:r>
                      <a:r>
                        <a:rPr lang="en-GB" sz="1400" baseline="30000" dirty="0">
                          <a:effectLst/>
                          <a:latin typeface="Calibri" panose="020F0502020204030204" pitchFamily="34" charset="0"/>
                          <a:ea typeface="Times New Roman" panose="02020603050405020304" pitchFamily="18" charset="0"/>
                          <a:cs typeface="Arial" panose="020B0604020202020204" pitchFamily="34" charset="0"/>
                        </a:rPr>
                        <a:t>nd</a:t>
                      </a:r>
                      <a:r>
                        <a:rPr lang="en-GB" sz="1400" dirty="0">
                          <a:effectLst/>
                          <a:latin typeface="Calibri" panose="020F0502020204030204" pitchFamily="34" charset="0"/>
                          <a:ea typeface="Times New Roman" panose="02020603050405020304" pitchFamily="18" charset="0"/>
                          <a:cs typeface="Arial" panose="020B0604020202020204" pitchFamily="34" charset="0"/>
                        </a:rPr>
                        <a:t>, 3</a:t>
                      </a:r>
                      <a:r>
                        <a:rPr lang="en-GB" sz="1400" baseline="30000" dirty="0">
                          <a:effectLst/>
                          <a:latin typeface="Calibri" panose="020F0502020204030204" pitchFamily="34" charset="0"/>
                          <a:ea typeface="Times New Roman" panose="02020603050405020304" pitchFamily="18" charset="0"/>
                          <a:cs typeface="Arial" panose="020B0604020202020204" pitchFamily="34" charset="0"/>
                        </a:rPr>
                        <a:t>rd</a:t>
                      </a:r>
                      <a:r>
                        <a:rPr lang="en-GB" sz="1400" dirty="0">
                          <a:effectLst/>
                          <a:latin typeface="Calibri" panose="020F0502020204030204" pitchFamily="34" charset="0"/>
                          <a:ea typeface="Times New Roman" panose="02020603050405020304" pitchFamily="18" charset="0"/>
                          <a:cs typeface="Arial" panose="020B0604020202020204" pitchFamily="34" charset="0"/>
                        </a:rPr>
                        <a:t> May 2024</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475486"/>
                  </a:ext>
                </a:extLst>
              </a:tr>
              <a:tr h="679104">
                <a:tc>
                  <a:txBody>
                    <a:bodyPr/>
                    <a:lstStyle/>
                    <a:p>
                      <a:pPr algn="l">
                        <a:spcAft>
                          <a:spcPts val="400"/>
                        </a:spcAft>
                      </a:pPr>
                      <a:r>
                        <a:rPr lang="en-GB" sz="1400" b="1">
                          <a:effectLst/>
                          <a:latin typeface="Calibri" panose="020F0502020204030204" pitchFamily="34" charset="0"/>
                          <a:ea typeface="Times New Roman" panose="02020603050405020304" pitchFamily="18" charset="0"/>
                          <a:cs typeface="Arial" panose="020B0604020202020204" pitchFamily="34" charset="0"/>
                        </a:rPr>
                        <a:t>Progress Meeting</a:t>
                      </a:r>
                      <a:r>
                        <a:rPr lang="en-GB" sz="1400">
                          <a:effectLst/>
                          <a:latin typeface="Calibri" panose="020F0502020204030204" pitchFamily="34" charset="0"/>
                          <a:ea typeface="Times New Roman" panose="02020603050405020304" pitchFamily="18" charset="0"/>
                          <a:cs typeface="Arial" panose="020B0604020202020204" pitchFamily="34" charset="0"/>
                        </a:rPr>
                        <a:t>  </a:t>
                      </a:r>
                      <a:endParaRPr lang="en-GB"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base">
                        <a:spcAft>
                          <a:spcPts val="400"/>
                        </a:spcAft>
                      </a:pPr>
                      <a:r>
                        <a:rPr lang="en-GB" sz="1400" dirty="0">
                          <a:effectLst/>
                          <a:latin typeface="Calibri" panose="020F0502020204030204" pitchFamily="34" charset="0"/>
                          <a:ea typeface="Times New Roman" panose="02020603050405020304" pitchFamily="18" charset="0"/>
                          <a:cs typeface="Arial" panose="020B0604020202020204" pitchFamily="34" charset="0"/>
                        </a:rPr>
                        <a:t>WB: 20</a:t>
                      </a:r>
                      <a:r>
                        <a:rPr lang="en-GB" sz="1400" baseline="30000" dirty="0">
                          <a:effectLst/>
                          <a:latin typeface="Calibri" panose="020F0502020204030204" pitchFamily="34" charset="0"/>
                          <a:ea typeface="Times New Roman" panose="02020603050405020304" pitchFamily="18" charset="0"/>
                          <a:cs typeface="Arial" panose="020B0604020202020204" pitchFamily="34" charset="0"/>
                        </a:rPr>
                        <a:t>th</a:t>
                      </a:r>
                      <a:r>
                        <a:rPr lang="en-GB" sz="1400" dirty="0">
                          <a:effectLst/>
                          <a:latin typeface="Calibri" panose="020F0502020204030204" pitchFamily="34" charset="0"/>
                          <a:ea typeface="Times New Roman" panose="02020603050405020304" pitchFamily="18" charset="0"/>
                          <a:cs typeface="Arial" panose="020B0604020202020204" pitchFamily="34" charset="0"/>
                        </a:rPr>
                        <a:t> May 2024</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400"/>
                        </a:spcAft>
                      </a:pPr>
                      <a:r>
                        <a:rPr lang="en-GB" sz="1400" b="1" dirty="0">
                          <a:effectLst/>
                          <a:latin typeface="Calibri" panose="020F0502020204030204" pitchFamily="34" charset="0"/>
                          <a:ea typeface="Times New Roman" panose="02020603050405020304" pitchFamily="18" charset="0"/>
                          <a:cs typeface="Arial" panose="020B0604020202020204" pitchFamily="34" charset="0"/>
                        </a:rPr>
                        <a:t> </a:t>
                      </a:r>
                      <a:endParaRPr lang="en-GB"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5016571"/>
                  </a:ext>
                </a:extLst>
              </a:tr>
            </a:tbl>
          </a:graphicData>
        </a:graphic>
      </p:graphicFrame>
    </p:spTree>
    <p:extLst>
      <p:ext uri="{BB962C8B-B14F-4D97-AF65-F5344CB8AC3E}">
        <p14:creationId xmlns:p14="http://schemas.microsoft.com/office/powerpoint/2010/main" val="301809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B711FA-A110-D620-05BA-F76E2A564D2A}"/>
              </a:ext>
            </a:extLst>
          </p:cNvPr>
          <p:cNvSpPr txBox="1"/>
          <p:nvPr/>
        </p:nvSpPr>
        <p:spPr>
          <a:xfrm>
            <a:off x="504825" y="381000"/>
            <a:ext cx="11306175" cy="6309420"/>
          </a:xfrm>
          <a:prstGeom prst="rect">
            <a:avLst/>
          </a:prstGeom>
          <a:noFill/>
        </p:spPr>
        <p:txBody>
          <a:bodyPr wrap="square" rtlCol="0">
            <a:spAutoFit/>
          </a:bodyPr>
          <a:lstStyle/>
          <a:p>
            <a:r>
              <a:rPr lang="en-GB" sz="3200" dirty="0"/>
              <a:t>Last PPSE Days</a:t>
            </a:r>
          </a:p>
          <a:p>
            <a:endParaRPr lang="en-GB" sz="3200" dirty="0"/>
          </a:p>
          <a:p>
            <a:r>
              <a:rPr lang="en-GB" sz="2000" dirty="0">
                <a:highlight>
                  <a:srgbClr val="FFFF00"/>
                </a:highlight>
              </a:rPr>
              <a:t>There are 3 preliminary days in school next week: Monday 18</a:t>
            </a:r>
            <a:r>
              <a:rPr lang="en-GB" sz="2000" baseline="30000" dirty="0">
                <a:highlight>
                  <a:srgbClr val="FFFF00"/>
                </a:highlight>
              </a:rPr>
              <a:t>th</a:t>
            </a:r>
            <a:r>
              <a:rPr lang="en-GB" sz="2000" dirty="0">
                <a:highlight>
                  <a:srgbClr val="FFFF00"/>
                </a:highlight>
              </a:rPr>
              <a:t>, Tuesday 19</a:t>
            </a:r>
            <a:r>
              <a:rPr lang="en-GB" sz="2000" baseline="30000" dirty="0">
                <a:highlight>
                  <a:srgbClr val="FFFF00"/>
                </a:highlight>
              </a:rPr>
              <a:t>th</a:t>
            </a:r>
            <a:r>
              <a:rPr lang="en-GB" sz="2000" dirty="0">
                <a:highlight>
                  <a:srgbClr val="FFFF00"/>
                </a:highlight>
              </a:rPr>
              <a:t> and Wednesday 20</a:t>
            </a:r>
            <a:r>
              <a:rPr lang="en-GB" sz="2000" baseline="30000" dirty="0">
                <a:highlight>
                  <a:srgbClr val="FFFF00"/>
                </a:highlight>
              </a:rPr>
              <a:t>th. </a:t>
            </a:r>
            <a:r>
              <a:rPr lang="en-GB" sz="2000" dirty="0">
                <a:highlight>
                  <a:srgbClr val="FFFF00"/>
                </a:highlight>
              </a:rPr>
              <a:t>  However, we would like to discuss this with you…</a:t>
            </a:r>
          </a:p>
          <a:p>
            <a:endParaRPr lang="en-GB" sz="2000" dirty="0"/>
          </a:p>
          <a:p>
            <a:r>
              <a:rPr lang="en-GB" sz="2000" dirty="0"/>
              <a:t>Use this day to agree your teaching commitment for the first week of placement.</a:t>
            </a:r>
          </a:p>
          <a:p>
            <a:endParaRPr lang="en-GB" sz="2000" dirty="0"/>
          </a:p>
          <a:p>
            <a:r>
              <a:rPr lang="en-GB" sz="2000" dirty="0"/>
              <a:t>Remember you can use the first few days of placement to gradually build up to teaching groups or parts of lessons.  Perhaps you can teach part of the introduction to a lesson; work with children one to one or in groups or Team Teach with your Class Teacher/Mentor.</a:t>
            </a:r>
          </a:p>
          <a:p>
            <a:endParaRPr lang="en-GB" sz="2000" dirty="0"/>
          </a:p>
          <a:p>
            <a:r>
              <a:rPr lang="en-GB" sz="2000" dirty="0"/>
              <a:t>Whatever you choose to do this needs to be pre-agreed with your Class Teacher/Mentor and planned for by you with support from your Class Teacher/Mentor.  Remember, there is guidance about teaching expectations from week to week in your Progress Journal.</a:t>
            </a:r>
          </a:p>
          <a:p>
            <a:endParaRPr lang="en-GB" sz="2000" dirty="0"/>
          </a:p>
          <a:p>
            <a:r>
              <a:rPr lang="en-GB" sz="2000" dirty="0"/>
              <a:t>Talk to your Class Teacher/Mentor about your first week of Block Placement- what are you going to teach and when.  Be proactive- you may need to initiate this discussion.</a:t>
            </a:r>
          </a:p>
          <a:p>
            <a:endParaRPr lang="en-GB" sz="2000" dirty="0"/>
          </a:p>
          <a:p>
            <a:r>
              <a:rPr lang="en-GB" sz="2000" dirty="0"/>
              <a:t>You may need to liaise through email to finalise some things.</a:t>
            </a:r>
          </a:p>
        </p:txBody>
      </p:sp>
    </p:spTree>
    <p:extLst>
      <p:ext uri="{BB962C8B-B14F-4D97-AF65-F5344CB8AC3E}">
        <p14:creationId xmlns:p14="http://schemas.microsoft.com/office/powerpoint/2010/main" val="312949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14F2B5-768C-883F-1C7C-6803FE9E9658}"/>
              </a:ext>
            </a:extLst>
          </p:cNvPr>
          <p:cNvSpPr txBox="1"/>
          <p:nvPr/>
        </p:nvSpPr>
        <p:spPr>
          <a:xfrm>
            <a:off x="5797742" y="129721"/>
            <a:ext cx="5159427" cy="5786199"/>
          </a:xfrm>
          <a:prstGeom prst="rect">
            <a:avLst/>
          </a:prstGeom>
          <a:noFill/>
        </p:spPr>
        <p:txBody>
          <a:bodyPr wrap="square" rtlCol="0">
            <a:spAutoFit/>
          </a:bodyPr>
          <a:lstStyle/>
          <a:p>
            <a:r>
              <a:rPr lang="en-GB" sz="3200" dirty="0"/>
              <a:t>Sign Off Meeting and Pre-Approval Checklist</a:t>
            </a:r>
          </a:p>
          <a:p>
            <a:endParaRPr lang="en-GB" dirty="0"/>
          </a:p>
          <a:p>
            <a:endParaRPr lang="en-GB" dirty="0"/>
          </a:p>
          <a:p>
            <a:r>
              <a:rPr lang="en-GB" dirty="0"/>
              <a:t>You will need to meet with your University Tutor for the Sign Off Meeting in the week beginning 18</a:t>
            </a:r>
            <a:r>
              <a:rPr lang="en-GB" baseline="30000" dirty="0"/>
              <a:t>th</a:t>
            </a:r>
            <a:r>
              <a:rPr lang="en-GB" dirty="0"/>
              <a:t> March.  This is in place so that we know you are ready to begin your teaching placement.</a:t>
            </a:r>
          </a:p>
          <a:p>
            <a:endParaRPr lang="en-GB" dirty="0"/>
          </a:p>
          <a:p>
            <a:r>
              <a:rPr lang="en-GB" dirty="0"/>
              <a:t>Be proactive by emailing your University Tutor to arrange a time to meet.</a:t>
            </a:r>
          </a:p>
          <a:p>
            <a:endParaRPr lang="en-GB" dirty="0"/>
          </a:p>
          <a:p>
            <a:r>
              <a:rPr lang="en-GB" dirty="0"/>
              <a:t>You will need to have ready to show your University Tutor before you can start your placement:</a:t>
            </a:r>
          </a:p>
          <a:p>
            <a:endParaRPr lang="en-GB" dirty="0"/>
          </a:p>
          <a:p>
            <a:r>
              <a:rPr lang="en-GB" dirty="0"/>
              <a:t>1. A timetable showing your teaching commitments for the first week.</a:t>
            </a:r>
          </a:p>
          <a:p>
            <a:r>
              <a:rPr lang="en-GB" dirty="0"/>
              <a:t>2. Planning for your first teaching session.</a:t>
            </a:r>
          </a:p>
          <a:p>
            <a:endParaRPr lang="en-GB" dirty="0"/>
          </a:p>
        </p:txBody>
      </p:sp>
      <p:pic>
        <p:nvPicPr>
          <p:cNvPr id="3" name="Picture 2">
            <a:extLst>
              <a:ext uri="{FF2B5EF4-FFF2-40B4-BE49-F238E27FC236}">
                <a16:creationId xmlns:a16="http://schemas.microsoft.com/office/drawing/2014/main" id="{F9F2E35F-4510-FBDA-A39C-86B7D51D6DA5}"/>
              </a:ext>
            </a:extLst>
          </p:cNvPr>
          <p:cNvPicPr>
            <a:picLocks noChangeAspect="1"/>
          </p:cNvPicPr>
          <p:nvPr/>
        </p:nvPicPr>
        <p:blipFill rotWithShape="1">
          <a:blip r:embed="rId2"/>
          <a:srcRect l="35385" t="20114" r="36410" b="15157"/>
          <a:stretch/>
        </p:blipFill>
        <p:spPr>
          <a:xfrm>
            <a:off x="482855" y="211014"/>
            <a:ext cx="4909760" cy="6338055"/>
          </a:xfrm>
          <a:prstGeom prst="rect">
            <a:avLst/>
          </a:prstGeom>
        </p:spPr>
      </p:pic>
    </p:spTree>
    <p:extLst>
      <p:ext uri="{BB962C8B-B14F-4D97-AF65-F5344CB8AC3E}">
        <p14:creationId xmlns:p14="http://schemas.microsoft.com/office/powerpoint/2010/main" val="258267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08E207-3E8B-D7BD-82C5-7D99652E36A8}"/>
              </a:ext>
            </a:extLst>
          </p:cNvPr>
          <p:cNvSpPr txBox="1"/>
          <p:nvPr/>
        </p:nvSpPr>
        <p:spPr>
          <a:xfrm>
            <a:off x="333375" y="295275"/>
            <a:ext cx="11468100" cy="646331"/>
          </a:xfrm>
          <a:prstGeom prst="rect">
            <a:avLst/>
          </a:prstGeom>
          <a:noFill/>
        </p:spPr>
        <p:txBody>
          <a:bodyPr wrap="square" rtlCol="0">
            <a:spAutoFit/>
          </a:bodyPr>
          <a:lstStyle/>
          <a:p>
            <a:r>
              <a:rPr lang="en-GB" sz="3600" dirty="0"/>
              <a:t>Teaching Commitment</a:t>
            </a:r>
          </a:p>
        </p:txBody>
      </p:sp>
      <p:graphicFrame>
        <p:nvGraphicFramePr>
          <p:cNvPr id="2" name="Table 1">
            <a:extLst>
              <a:ext uri="{FF2B5EF4-FFF2-40B4-BE49-F238E27FC236}">
                <a16:creationId xmlns:a16="http://schemas.microsoft.com/office/drawing/2014/main" id="{3530B3EB-B0DC-1CF4-1EA9-EFF8BDC506E9}"/>
              </a:ext>
            </a:extLst>
          </p:cNvPr>
          <p:cNvGraphicFramePr>
            <a:graphicFrameLocks noGrp="1"/>
          </p:cNvGraphicFramePr>
          <p:nvPr>
            <p:extLst>
              <p:ext uri="{D42A27DB-BD31-4B8C-83A1-F6EECF244321}">
                <p14:modId xmlns:p14="http://schemas.microsoft.com/office/powerpoint/2010/main" val="2702725999"/>
              </p:ext>
            </p:extLst>
          </p:nvPr>
        </p:nvGraphicFramePr>
        <p:xfrm>
          <a:off x="461961" y="937097"/>
          <a:ext cx="6886575" cy="880809"/>
        </p:xfrm>
        <a:graphic>
          <a:graphicData uri="http://schemas.openxmlformats.org/drawingml/2006/table">
            <a:tbl>
              <a:tblPr>
                <a:tableStyleId>{5C22544A-7EE6-4342-B048-85BDC9FD1C3A}</a:tableStyleId>
              </a:tblPr>
              <a:tblGrid>
                <a:gridCol w="6886575">
                  <a:extLst>
                    <a:ext uri="{9D8B030D-6E8A-4147-A177-3AD203B41FA5}">
                      <a16:colId xmlns:a16="http://schemas.microsoft.com/office/drawing/2014/main" val="2616022217"/>
                    </a:ext>
                  </a:extLst>
                </a:gridCol>
              </a:tblGrid>
              <a:tr h="239665">
                <a:tc>
                  <a:txBody>
                    <a:bodyPr/>
                    <a:lstStyle/>
                    <a:p>
                      <a:pPr algn="ctr">
                        <a:lnSpc>
                          <a:spcPct val="107000"/>
                        </a:lnSpc>
                        <a:spcAft>
                          <a:spcPts val="400"/>
                        </a:spcAft>
                      </a:pPr>
                      <a:r>
                        <a:rPr lang="en-GB" sz="1400">
                          <a:effectLst/>
                        </a:rPr>
                        <a:t>Weekly Meeting and Target Setting – WEEK 1</a:t>
                      </a:r>
                      <a:endParaRPr lang="en-GB"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1515525"/>
                  </a:ext>
                </a:extLst>
              </a:tr>
              <a:tr h="641144">
                <a:tc>
                  <a:txBody>
                    <a:bodyPr/>
                    <a:lstStyle/>
                    <a:p>
                      <a:pPr>
                        <a:lnSpc>
                          <a:spcPct val="107000"/>
                        </a:lnSpc>
                        <a:spcAft>
                          <a:spcPts val="400"/>
                        </a:spcAft>
                      </a:pPr>
                      <a:r>
                        <a:rPr lang="en-GB" sz="1000" dirty="0">
                          <a:effectLst/>
                        </a:rPr>
                        <a:t>Date:</a:t>
                      </a:r>
                      <a:r>
                        <a:rPr lang="en-GB" sz="1100" dirty="0">
                          <a:effectLst/>
                        </a:rPr>
                        <a:t> </a:t>
                      </a:r>
                    </a:p>
                    <a:p>
                      <a:pPr>
                        <a:lnSpc>
                          <a:spcPct val="107000"/>
                        </a:lnSpc>
                        <a:spcAft>
                          <a:spcPts val="400"/>
                        </a:spcAft>
                      </a:pPr>
                      <a:r>
                        <a:rPr lang="en-GB" sz="1100" dirty="0">
                          <a:effectLst/>
                        </a:rPr>
                        <a:t>Teaching Timetable: Teaching activities to groups of children - directed by the class teacher/mentor. Observing and supporting as directed by the mentor at all other times.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02202163"/>
                  </a:ext>
                </a:extLst>
              </a:tr>
            </a:tbl>
          </a:graphicData>
        </a:graphic>
      </p:graphicFrame>
      <p:graphicFrame>
        <p:nvGraphicFramePr>
          <p:cNvPr id="5" name="Table 4">
            <a:extLst>
              <a:ext uri="{FF2B5EF4-FFF2-40B4-BE49-F238E27FC236}">
                <a16:creationId xmlns:a16="http://schemas.microsoft.com/office/drawing/2014/main" id="{26F3EBEC-9301-77DB-5F05-D720EA780342}"/>
              </a:ext>
            </a:extLst>
          </p:cNvPr>
          <p:cNvGraphicFramePr>
            <a:graphicFrameLocks noGrp="1"/>
          </p:cNvGraphicFramePr>
          <p:nvPr>
            <p:extLst>
              <p:ext uri="{D42A27DB-BD31-4B8C-83A1-F6EECF244321}">
                <p14:modId xmlns:p14="http://schemas.microsoft.com/office/powerpoint/2010/main" val="3418511052"/>
              </p:ext>
            </p:extLst>
          </p:nvPr>
        </p:nvGraphicFramePr>
        <p:xfrm>
          <a:off x="461961" y="1949171"/>
          <a:ext cx="6886575" cy="796735"/>
        </p:xfrm>
        <a:graphic>
          <a:graphicData uri="http://schemas.openxmlformats.org/drawingml/2006/table">
            <a:tbl>
              <a:tblPr>
                <a:tableStyleId>{5C22544A-7EE6-4342-B048-85BDC9FD1C3A}</a:tableStyleId>
              </a:tblPr>
              <a:tblGrid>
                <a:gridCol w="6886575">
                  <a:extLst>
                    <a:ext uri="{9D8B030D-6E8A-4147-A177-3AD203B41FA5}">
                      <a16:colId xmlns:a16="http://schemas.microsoft.com/office/drawing/2014/main" val="3329350920"/>
                    </a:ext>
                  </a:extLst>
                </a:gridCol>
              </a:tblGrid>
              <a:tr h="173990">
                <a:tc>
                  <a:txBody>
                    <a:bodyPr/>
                    <a:lstStyle/>
                    <a:p>
                      <a:pPr algn="ctr">
                        <a:lnSpc>
                          <a:spcPct val="107000"/>
                        </a:lnSpc>
                        <a:spcAft>
                          <a:spcPts val="400"/>
                        </a:spcAft>
                      </a:pPr>
                      <a:r>
                        <a:rPr lang="en-GB" sz="1400">
                          <a:effectLst/>
                        </a:rPr>
                        <a:t>Weekly Meeting and Target Setting – WEEK 2</a:t>
                      </a:r>
                      <a:endParaRPr lang="en-GB"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20840901"/>
                  </a:ext>
                </a:extLst>
              </a:tr>
              <a:tr h="229870">
                <a:tc>
                  <a:txBody>
                    <a:bodyPr/>
                    <a:lstStyle/>
                    <a:p>
                      <a:pPr>
                        <a:lnSpc>
                          <a:spcPct val="107000"/>
                        </a:lnSpc>
                        <a:spcAft>
                          <a:spcPts val="400"/>
                        </a:spcAft>
                      </a:pPr>
                      <a:r>
                        <a:rPr lang="en-GB" sz="1000" dirty="0">
                          <a:effectLst/>
                        </a:rPr>
                        <a:t>Date:</a:t>
                      </a:r>
                      <a:r>
                        <a:rPr lang="en-GB" sz="1100" dirty="0">
                          <a:effectLst/>
                        </a:rPr>
                        <a:t> </a:t>
                      </a:r>
                    </a:p>
                    <a:p>
                      <a:pPr>
                        <a:lnSpc>
                          <a:spcPct val="107000"/>
                        </a:lnSpc>
                        <a:spcAft>
                          <a:spcPts val="400"/>
                        </a:spcAft>
                      </a:pPr>
                      <a:r>
                        <a:rPr lang="en-GB" sz="1100" dirty="0">
                          <a:effectLst/>
                        </a:rPr>
                        <a:t>Teaching Timetable: Teaching activities to groups of children - directed by the class teacher/mentor. Observing and supporting as directed by the mentor at all other times.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1137540"/>
                  </a:ext>
                </a:extLst>
              </a:tr>
            </a:tbl>
          </a:graphicData>
        </a:graphic>
      </p:graphicFrame>
      <p:graphicFrame>
        <p:nvGraphicFramePr>
          <p:cNvPr id="7" name="Table 6">
            <a:extLst>
              <a:ext uri="{FF2B5EF4-FFF2-40B4-BE49-F238E27FC236}">
                <a16:creationId xmlns:a16="http://schemas.microsoft.com/office/drawing/2014/main" id="{2B7F796B-26EA-2859-4FF1-44C70B3E5B6B}"/>
              </a:ext>
            </a:extLst>
          </p:cNvPr>
          <p:cNvGraphicFramePr>
            <a:graphicFrameLocks noGrp="1"/>
          </p:cNvGraphicFramePr>
          <p:nvPr>
            <p:extLst>
              <p:ext uri="{D42A27DB-BD31-4B8C-83A1-F6EECF244321}">
                <p14:modId xmlns:p14="http://schemas.microsoft.com/office/powerpoint/2010/main" val="1380957070"/>
              </p:ext>
            </p:extLst>
          </p:nvPr>
        </p:nvGraphicFramePr>
        <p:xfrm>
          <a:off x="461961" y="2917273"/>
          <a:ext cx="6886575" cy="796735"/>
        </p:xfrm>
        <a:graphic>
          <a:graphicData uri="http://schemas.openxmlformats.org/drawingml/2006/table">
            <a:tbl>
              <a:tblPr>
                <a:tableStyleId>{5C22544A-7EE6-4342-B048-85BDC9FD1C3A}</a:tableStyleId>
              </a:tblPr>
              <a:tblGrid>
                <a:gridCol w="6886575">
                  <a:extLst>
                    <a:ext uri="{9D8B030D-6E8A-4147-A177-3AD203B41FA5}">
                      <a16:colId xmlns:a16="http://schemas.microsoft.com/office/drawing/2014/main" val="3934426142"/>
                    </a:ext>
                  </a:extLst>
                </a:gridCol>
              </a:tblGrid>
              <a:tr h="173990">
                <a:tc>
                  <a:txBody>
                    <a:bodyPr/>
                    <a:lstStyle/>
                    <a:p>
                      <a:pPr algn="ctr">
                        <a:lnSpc>
                          <a:spcPct val="107000"/>
                        </a:lnSpc>
                        <a:spcAft>
                          <a:spcPts val="400"/>
                        </a:spcAft>
                      </a:pPr>
                      <a:r>
                        <a:rPr lang="en-GB" sz="1400" dirty="0">
                          <a:effectLst/>
                        </a:rPr>
                        <a:t>Weekly Meeting and Target Setting – WEEK 3</a:t>
                      </a:r>
                      <a:endParaRPr lang="en-GB"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23336148"/>
                  </a:ext>
                </a:extLst>
              </a:tr>
              <a:tr h="229870">
                <a:tc>
                  <a:txBody>
                    <a:bodyPr/>
                    <a:lstStyle/>
                    <a:p>
                      <a:pPr>
                        <a:lnSpc>
                          <a:spcPct val="107000"/>
                        </a:lnSpc>
                        <a:spcAft>
                          <a:spcPts val="400"/>
                        </a:spcAft>
                      </a:pPr>
                      <a:r>
                        <a:rPr lang="en-GB" sz="1000" dirty="0">
                          <a:effectLst/>
                        </a:rPr>
                        <a:t>Date:</a:t>
                      </a:r>
                      <a:r>
                        <a:rPr lang="en-GB" sz="1100" dirty="0">
                          <a:effectLst/>
                        </a:rPr>
                        <a:t> </a:t>
                      </a:r>
                    </a:p>
                    <a:p>
                      <a:pPr>
                        <a:lnSpc>
                          <a:spcPct val="107000"/>
                        </a:lnSpc>
                        <a:spcAft>
                          <a:spcPts val="400"/>
                        </a:spcAft>
                      </a:pPr>
                      <a:r>
                        <a:rPr lang="en-GB" sz="1100" dirty="0">
                          <a:effectLst/>
                        </a:rPr>
                        <a:t>Teaching Timetable: Planning supported by the mentor. Teach planned activities to small groups or team teach whole class.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76395642"/>
                  </a:ext>
                </a:extLst>
              </a:tr>
            </a:tbl>
          </a:graphicData>
        </a:graphic>
      </p:graphicFrame>
      <p:graphicFrame>
        <p:nvGraphicFramePr>
          <p:cNvPr id="8" name="Table 7">
            <a:extLst>
              <a:ext uri="{FF2B5EF4-FFF2-40B4-BE49-F238E27FC236}">
                <a16:creationId xmlns:a16="http://schemas.microsoft.com/office/drawing/2014/main" id="{4A6404A2-B36A-09BC-571A-20EF5E3E60CD}"/>
              </a:ext>
            </a:extLst>
          </p:cNvPr>
          <p:cNvGraphicFramePr>
            <a:graphicFrameLocks noGrp="1"/>
          </p:cNvGraphicFramePr>
          <p:nvPr>
            <p:extLst>
              <p:ext uri="{D42A27DB-BD31-4B8C-83A1-F6EECF244321}">
                <p14:modId xmlns:p14="http://schemas.microsoft.com/office/powerpoint/2010/main" val="2983890222"/>
              </p:ext>
            </p:extLst>
          </p:nvPr>
        </p:nvGraphicFramePr>
        <p:xfrm>
          <a:off x="461961" y="3825282"/>
          <a:ext cx="6886575" cy="796735"/>
        </p:xfrm>
        <a:graphic>
          <a:graphicData uri="http://schemas.openxmlformats.org/drawingml/2006/table">
            <a:tbl>
              <a:tblPr>
                <a:tableStyleId>{5C22544A-7EE6-4342-B048-85BDC9FD1C3A}</a:tableStyleId>
              </a:tblPr>
              <a:tblGrid>
                <a:gridCol w="6886575">
                  <a:extLst>
                    <a:ext uri="{9D8B030D-6E8A-4147-A177-3AD203B41FA5}">
                      <a16:colId xmlns:a16="http://schemas.microsoft.com/office/drawing/2014/main" val="72896646"/>
                    </a:ext>
                  </a:extLst>
                </a:gridCol>
              </a:tblGrid>
              <a:tr h="173990">
                <a:tc>
                  <a:txBody>
                    <a:bodyPr/>
                    <a:lstStyle/>
                    <a:p>
                      <a:pPr algn="ctr">
                        <a:lnSpc>
                          <a:spcPct val="107000"/>
                        </a:lnSpc>
                        <a:spcAft>
                          <a:spcPts val="400"/>
                        </a:spcAft>
                      </a:pPr>
                      <a:r>
                        <a:rPr lang="en-GB" sz="1400">
                          <a:effectLst/>
                        </a:rPr>
                        <a:t>Weekly Meeting and Target Setting – WEEK 4</a:t>
                      </a:r>
                      <a:endParaRPr lang="en-GB"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95217082"/>
                  </a:ext>
                </a:extLst>
              </a:tr>
              <a:tr h="229870">
                <a:tc>
                  <a:txBody>
                    <a:bodyPr/>
                    <a:lstStyle/>
                    <a:p>
                      <a:pPr>
                        <a:lnSpc>
                          <a:spcPct val="107000"/>
                        </a:lnSpc>
                        <a:spcAft>
                          <a:spcPts val="400"/>
                        </a:spcAft>
                      </a:pPr>
                      <a:r>
                        <a:rPr lang="en-GB" sz="1000" dirty="0">
                          <a:effectLst/>
                        </a:rPr>
                        <a:t>Date:</a:t>
                      </a:r>
                      <a:r>
                        <a:rPr lang="en-GB" sz="1100" dirty="0">
                          <a:effectLst/>
                        </a:rPr>
                        <a:t> </a:t>
                      </a:r>
                    </a:p>
                    <a:p>
                      <a:pPr>
                        <a:lnSpc>
                          <a:spcPct val="107000"/>
                        </a:lnSpc>
                        <a:spcAft>
                          <a:spcPts val="400"/>
                        </a:spcAft>
                      </a:pPr>
                      <a:r>
                        <a:rPr lang="en-GB" sz="1100" dirty="0">
                          <a:effectLst/>
                        </a:rPr>
                        <a:t>Teaching Timetable: Planning supported by the mentor. Teach planned activities to small groups in two lessons per day, 1 core and 1 foundation (ideally). AT can also team teach or teach whole class lessons.</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44497295"/>
                  </a:ext>
                </a:extLst>
              </a:tr>
            </a:tbl>
          </a:graphicData>
        </a:graphic>
      </p:graphicFrame>
      <p:graphicFrame>
        <p:nvGraphicFramePr>
          <p:cNvPr id="9" name="Table 8">
            <a:extLst>
              <a:ext uri="{FF2B5EF4-FFF2-40B4-BE49-F238E27FC236}">
                <a16:creationId xmlns:a16="http://schemas.microsoft.com/office/drawing/2014/main" id="{66525D62-8015-9ECC-0CFB-2521CB548EBE}"/>
              </a:ext>
            </a:extLst>
          </p:cNvPr>
          <p:cNvGraphicFramePr>
            <a:graphicFrameLocks noGrp="1"/>
          </p:cNvGraphicFramePr>
          <p:nvPr>
            <p:extLst>
              <p:ext uri="{D42A27DB-BD31-4B8C-83A1-F6EECF244321}">
                <p14:modId xmlns:p14="http://schemas.microsoft.com/office/powerpoint/2010/main" val="1797027460"/>
              </p:ext>
            </p:extLst>
          </p:nvPr>
        </p:nvGraphicFramePr>
        <p:xfrm>
          <a:off x="461961" y="4733291"/>
          <a:ext cx="6886575" cy="796735"/>
        </p:xfrm>
        <a:graphic>
          <a:graphicData uri="http://schemas.openxmlformats.org/drawingml/2006/table">
            <a:tbl>
              <a:tblPr>
                <a:tableStyleId>{5C22544A-7EE6-4342-B048-85BDC9FD1C3A}</a:tableStyleId>
              </a:tblPr>
              <a:tblGrid>
                <a:gridCol w="6886575">
                  <a:extLst>
                    <a:ext uri="{9D8B030D-6E8A-4147-A177-3AD203B41FA5}">
                      <a16:colId xmlns:a16="http://schemas.microsoft.com/office/drawing/2014/main" val="443957957"/>
                    </a:ext>
                  </a:extLst>
                </a:gridCol>
              </a:tblGrid>
              <a:tr h="173990">
                <a:tc>
                  <a:txBody>
                    <a:bodyPr/>
                    <a:lstStyle/>
                    <a:p>
                      <a:pPr algn="ctr">
                        <a:lnSpc>
                          <a:spcPct val="107000"/>
                        </a:lnSpc>
                        <a:spcAft>
                          <a:spcPts val="400"/>
                        </a:spcAft>
                      </a:pPr>
                      <a:r>
                        <a:rPr lang="en-GB" sz="1400">
                          <a:effectLst/>
                        </a:rPr>
                        <a:t>Weekly Meeting and Target Setting – WEEK 5</a:t>
                      </a:r>
                      <a:endParaRPr lang="en-GB"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08114105"/>
                  </a:ext>
                </a:extLst>
              </a:tr>
              <a:tr h="229870">
                <a:tc>
                  <a:txBody>
                    <a:bodyPr/>
                    <a:lstStyle/>
                    <a:p>
                      <a:pPr>
                        <a:lnSpc>
                          <a:spcPct val="107000"/>
                        </a:lnSpc>
                        <a:spcAft>
                          <a:spcPts val="400"/>
                        </a:spcAft>
                      </a:pPr>
                      <a:r>
                        <a:rPr lang="en-GB" sz="1000" dirty="0">
                          <a:effectLst/>
                        </a:rPr>
                        <a:t>Date:</a:t>
                      </a:r>
                      <a:r>
                        <a:rPr lang="en-GB" sz="1100" dirty="0">
                          <a:effectLst/>
                        </a:rPr>
                        <a:t> </a:t>
                      </a:r>
                    </a:p>
                    <a:p>
                      <a:pPr>
                        <a:lnSpc>
                          <a:spcPct val="107000"/>
                        </a:lnSpc>
                        <a:spcAft>
                          <a:spcPts val="400"/>
                        </a:spcAft>
                      </a:pPr>
                      <a:r>
                        <a:rPr lang="en-GB" sz="1100" dirty="0">
                          <a:effectLst/>
                        </a:rPr>
                        <a:t>Teaching Timetable: Planning supported by the class mentor and team teach/teach whole class for two lessons per day, 1 core and 1 foundation (ideally). </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55728849"/>
                  </a:ext>
                </a:extLst>
              </a:tr>
            </a:tbl>
          </a:graphicData>
        </a:graphic>
      </p:graphicFrame>
      <p:graphicFrame>
        <p:nvGraphicFramePr>
          <p:cNvPr id="10" name="Table 9">
            <a:extLst>
              <a:ext uri="{FF2B5EF4-FFF2-40B4-BE49-F238E27FC236}">
                <a16:creationId xmlns:a16="http://schemas.microsoft.com/office/drawing/2014/main" id="{CCF8781D-C15E-1359-E751-A0FB42544B1F}"/>
              </a:ext>
            </a:extLst>
          </p:cNvPr>
          <p:cNvGraphicFramePr>
            <a:graphicFrameLocks noGrp="1"/>
          </p:cNvGraphicFramePr>
          <p:nvPr>
            <p:extLst>
              <p:ext uri="{D42A27DB-BD31-4B8C-83A1-F6EECF244321}">
                <p14:modId xmlns:p14="http://schemas.microsoft.com/office/powerpoint/2010/main" val="827342979"/>
              </p:ext>
            </p:extLst>
          </p:nvPr>
        </p:nvGraphicFramePr>
        <p:xfrm>
          <a:off x="461960" y="5641300"/>
          <a:ext cx="6886575" cy="796735"/>
        </p:xfrm>
        <a:graphic>
          <a:graphicData uri="http://schemas.openxmlformats.org/drawingml/2006/table">
            <a:tbl>
              <a:tblPr>
                <a:tableStyleId>{5C22544A-7EE6-4342-B048-85BDC9FD1C3A}</a:tableStyleId>
              </a:tblPr>
              <a:tblGrid>
                <a:gridCol w="6886575">
                  <a:extLst>
                    <a:ext uri="{9D8B030D-6E8A-4147-A177-3AD203B41FA5}">
                      <a16:colId xmlns:a16="http://schemas.microsoft.com/office/drawing/2014/main" val="1811689973"/>
                    </a:ext>
                  </a:extLst>
                </a:gridCol>
              </a:tblGrid>
              <a:tr h="173990">
                <a:tc>
                  <a:txBody>
                    <a:bodyPr/>
                    <a:lstStyle/>
                    <a:p>
                      <a:pPr algn="ctr">
                        <a:lnSpc>
                          <a:spcPct val="107000"/>
                        </a:lnSpc>
                        <a:spcAft>
                          <a:spcPts val="400"/>
                        </a:spcAft>
                      </a:pPr>
                      <a:r>
                        <a:rPr lang="en-GB" sz="1400">
                          <a:effectLst/>
                        </a:rPr>
                        <a:t>Weekly Meeting and Target Setting – WEEK 6</a:t>
                      </a:r>
                      <a:endParaRPr lang="en-GB"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06767621"/>
                  </a:ext>
                </a:extLst>
              </a:tr>
              <a:tr h="229870">
                <a:tc>
                  <a:txBody>
                    <a:bodyPr/>
                    <a:lstStyle/>
                    <a:p>
                      <a:pPr>
                        <a:lnSpc>
                          <a:spcPct val="107000"/>
                        </a:lnSpc>
                        <a:spcAft>
                          <a:spcPts val="400"/>
                        </a:spcAft>
                      </a:pPr>
                      <a:r>
                        <a:rPr lang="en-GB" sz="1000" dirty="0">
                          <a:effectLst/>
                        </a:rPr>
                        <a:t>Date:</a:t>
                      </a:r>
                      <a:r>
                        <a:rPr lang="en-GB" sz="1100" dirty="0">
                          <a:effectLst/>
                        </a:rPr>
                        <a:t> </a:t>
                      </a:r>
                    </a:p>
                    <a:p>
                      <a:pPr>
                        <a:lnSpc>
                          <a:spcPct val="107000"/>
                        </a:lnSpc>
                        <a:spcAft>
                          <a:spcPts val="400"/>
                        </a:spcAft>
                      </a:pPr>
                      <a:r>
                        <a:rPr lang="en-GB" sz="1100" dirty="0">
                          <a:effectLst/>
                        </a:rPr>
                        <a:t>Teaching Timetable: Planning supported by the class mentor and teach whole class for two lessons per day, 1 core and 1 foundation.</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44865646"/>
                  </a:ext>
                </a:extLst>
              </a:tr>
            </a:tbl>
          </a:graphicData>
        </a:graphic>
      </p:graphicFrame>
      <p:sp>
        <p:nvSpPr>
          <p:cNvPr id="11" name="TextBox 10">
            <a:extLst>
              <a:ext uri="{FF2B5EF4-FFF2-40B4-BE49-F238E27FC236}">
                <a16:creationId xmlns:a16="http://schemas.microsoft.com/office/drawing/2014/main" id="{ED22FEA9-0893-1211-5156-2A0BD8F120BE}"/>
              </a:ext>
            </a:extLst>
          </p:cNvPr>
          <p:cNvSpPr txBox="1"/>
          <p:nvPr/>
        </p:nvSpPr>
        <p:spPr>
          <a:xfrm>
            <a:off x="7799754" y="875323"/>
            <a:ext cx="3930285" cy="2308324"/>
          </a:xfrm>
          <a:prstGeom prst="rect">
            <a:avLst/>
          </a:prstGeom>
          <a:noFill/>
        </p:spPr>
        <p:txBody>
          <a:bodyPr wrap="square" rtlCol="0">
            <a:spAutoFit/>
          </a:bodyPr>
          <a:lstStyle/>
          <a:p>
            <a:r>
              <a:rPr lang="en-GB" dirty="0"/>
              <a:t>This is the minimum requirement.</a:t>
            </a:r>
          </a:p>
          <a:p>
            <a:endParaRPr lang="en-GB" dirty="0"/>
          </a:p>
          <a:p>
            <a:r>
              <a:rPr lang="en-GB" dirty="0"/>
              <a:t>If you and your Class Teacher/Mentor feel you can start teaching more whole class lessons earlier, please do so.</a:t>
            </a:r>
          </a:p>
          <a:p>
            <a:endParaRPr lang="en-GB" dirty="0"/>
          </a:p>
          <a:p>
            <a:r>
              <a:rPr lang="en-GB" dirty="0"/>
              <a:t>Please do not begin to teach more than 2 lessons a day at this stage.</a:t>
            </a:r>
          </a:p>
        </p:txBody>
      </p:sp>
    </p:spTree>
    <p:extLst>
      <p:ext uri="{BB962C8B-B14F-4D97-AF65-F5344CB8AC3E}">
        <p14:creationId xmlns:p14="http://schemas.microsoft.com/office/powerpoint/2010/main" val="225924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8ACA51-FAE4-532C-8897-ED09E271A41B}"/>
              </a:ext>
            </a:extLst>
          </p:cNvPr>
          <p:cNvSpPr txBox="1"/>
          <p:nvPr/>
        </p:nvSpPr>
        <p:spPr>
          <a:xfrm>
            <a:off x="381000" y="323850"/>
            <a:ext cx="11363325" cy="2431435"/>
          </a:xfrm>
          <a:prstGeom prst="rect">
            <a:avLst/>
          </a:prstGeom>
          <a:noFill/>
        </p:spPr>
        <p:txBody>
          <a:bodyPr wrap="square" rtlCol="0">
            <a:spAutoFit/>
          </a:bodyPr>
          <a:lstStyle/>
          <a:p>
            <a:r>
              <a:rPr lang="en-GB" sz="3200" dirty="0"/>
              <a:t>Lesson Planning</a:t>
            </a:r>
          </a:p>
          <a:p>
            <a:endParaRPr lang="en-GB" sz="2400" dirty="0"/>
          </a:p>
          <a:p>
            <a:r>
              <a:rPr lang="en-GB" sz="2400" dirty="0"/>
              <a:t>You will be using the BCU Planning Proforma to plan.  You have used this before in other modules.  Do not use at this stage in the course any other format to plan.</a:t>
            </a:r>
          </a:p>
          <a:p>
            <a:endParaRPr lang="en-GB" sz="2400" dirty="0"/>
          </a:p>
          <a:p>
            <a:endParaRPr lang="en-GB" sz="2400" dirty="0"/>
          </a:p>
        </p:txBody>
      </p:sp>
      <p:pic>
        <p:nvPicPr>
          <p:cNvPr id="4" name="Picture 3">
            <a:extLst>
              <a:ext uri="{FF2B5EF4-FFF2-40B4-BE49-F238E27FC236}">
                <a16:creationId xmlns:a16="http://schemas.microsoft.com/office/drawing/2014/main" id="{86C96F0E-16DB-579F-A7C2-B9C8982093F7}"/>
              </a:ext>
            </a:extLst>
          </p:cNvPr>
          <p:cNvPicPr>
            <a:picLocks noChangeAspect="1"/>
          </p:cNvPicPr>
          <p:nvPr/>
        </p:nvPicPr>
        <p:blipFill rotWithShape="1">
          <a:blip r:embed="rId2"/>
          <a:srcRect l="22554" t="10242" r="27228" b="24831"/>
          <a:stretch/>
        </p:blipFill>
        <p:spPr>
          <a:xfrm>
            <a:off x="381000" y="2396403"/>
            <a:ext cx="5119232" cy="3723078"/>
          </a:xfrm>
          <a:prstGeom prst="rect">
            <a:avLst/>
          </a:prstGeom>
        </p:spPr>
      </p:pic>
      <p:pic>
        <p:nvPicPr>
          <p:cNvPr id="6" name="Picture 5">
            <a:extLst>
              <a:ext uri="{FF2B5EF4-FFF2-40B4-BE49-F238E27FC236}">
                <a16:creationId xmlns:a16="http://schemas.microsoft.com/office/drawing/2014/main" id="{9D4981F5-8EEF-7944-9BE0-7DAEDF7E8B3C}"/>
              </a:ext>
            </a:extLst>
          </p:cNvPr>
          <p:cNvPicPr>
            <a:picLocks noChangeAspect="1"/>
          </p:cNvPicPr>
          <p:nvPr/>
        </p:nvPicPr>
        <p:blipFill rotWithShape="1">
          <a:blip r:embed="rId3"/>
          <a:srcRect l="22110" t="17751" r="23012" b="15953"/>
          <a:stretch/>
        </p:blipFill>
        <p:spPr>
          <a:xfrm>
            <a:off x="5764694" y="2363367"/>
            <a:ext cx="5527477" cy="3756113"/>
          </a:xfrm>
          <a:prstGeom prst="rect">
            <a:avLst/>
          </a:prstGeom>
        </p:spPr>
      </p:pic>
    </p:spTree>
    <p:extLst>
      <p:ext uri="{BB962C8B-B14F-4D97-AF65-F5344CB8AC3E}">
        <p14:creationId xmlns:p14="http://schemas.microsoft.com/office/powerpoint/2010/main" val="1057589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DD11B0-54F0-2E87-2F4C-FC047A99297C}"/>
              </a:ext>
            </a:extLst>
          </p:cNvPr>
          <p:cNvPicPr>
            <a:picLocks noChangeAspect="1"/>
          </p:cNvPicPr>
          <p:nvPr/>
        </p:nvPicPr>
        <p:blipFill rotWithShape="1">
          <a:blip r:embed="rId2"/>
          <a:srcRect l="22061" t="13851" r="23035" b="18317"/>
          <a:stretch/>
        </p:blipFill>
        <p:spPr>
          <a:xfrm>
            <a:off x="417250" y="399495"/>
            <a:ext cx="5492971" cy="3817398"/>
          </a:xfrm>
          <a:prstGeom prst="rect">
            <a:avLst/>
          </a:prstGeom>
        </p:spPr>
      </p:pic>
      <p:pic>
        <p:nvPicPr>
          <p:cNvPr id="5" name="Picture 4">
            <a:extLst>
              <a:ext uri="{FF2B5EF4-FFF2-40B4-BE49-F238E27FC236}">
                <a16:creationId xmlns:a16="http://schemas.microsoft.com/office/drawing/2014/main" id="{5CC7B18A-5989-94AA-0881-896959BCF600}"/>
              </a:ext>
            </a:extLst>
          </p:cNvPr>
          <p:cNvPicPr>
            <a:picLocks noChangeAspect="1"/>
          </p:cNvPicPr>
          <p:nvPr/>
        </p:nvPicPr>
        <p:blipFill rotWithShape="1">
          <a:blip r:embed="rId3"/>
          <a:srcRect l="24280" t="7194" r="25675" b="8154"/>
          <a:stretch/>
        </p:blipFill>
        <p:spPr>
          <a:xfrm>
            <a:off x="6096000" y="399495"/>
            <a:ext cx="5826807" cy="5544105"/>
          </a:xfrm>
          <a:prstGeom prst="rect">
            <a:avLst/>
          </a:prstGeom>
        </p:spPr>
      </p:pic>
      <p:sp>
        <p:nvSpPr>
          <p:cNvPr id="6" name="TextBox 5">
            <a:extLst>
              <a:ext uri="{FF2B5EF4-FFF2-40B4-BE49-F238E27FC236}">
                <a16:creationId xmlns:a16="http://schemas.microsoft.com/office/drawing/2014/main" id="{EAC2045D-F4E6-BFB4-5BEA-609AB0F21D22}"/>
              </a:ext>
            </a:extLst>
          </p:cNvPr>
          <p:cNvSpPr txBox="1"/>
          <p:nvPr/>
        </p:nvSpPr>
        <p:spPr>
          <a:xfrm>
            <a:off x="417249" y="4543425"/>
            <a:ext cx="5492971" cy="1200329"/>
          </a:xfrm>
          <a:prstGeom prst="rect">
            <a:avLst/>
          </a:prstGeom>
          <a:noFill/>
        </p:spPr>
        <p:txBody>
          <a:bodyPr wrap="square" rtlCol="0">
            <a:spAutoFit/>
          </a:bodyPr>
          <a:lstStyle/>
          <a:p>
            <a:r>
              <a:rPr lang="en-GB" dirty="0"/>
              <a:t>Remember, your Class Teacher/Mentor will support you to plan effectively.  They will want to check your planning, especially as you start to plan and teach whole lessons, before you deliver it.</a:t>
            </a:r>
          </a:p>
        </p:txBody>
      </p:sp>
    </p:spTree>
    <p:extLst>
      <p:ext uri="{BB962C8B-B14F-4D97-AF65-F5344CB8AC3E}">
        <p14:creationId xmlns:p14="http://schemas.microsoft.com/office/powerpoint/2010/main" val="2189932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1792</Words>
  <Application>Microsoft Office PowerPoint</Application>
  <PresentationFormat>Widescreen</PresentationFormat>
  <Paragraphs>215</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BA Primary &amp; Early Years :  School Based Training Briefing (Part 2)</vt:lpstr>
      <vt:lpstr>PowerPoint Presentation</vt:lpstr>
      <vt:lpstr>PowerPoint Presentation</vt:lpstr>
      <vt:lpstr>Dates for SBT1 Block Placement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 Primary &amp; Early Years :  School Based Training Briefing (Part 2)</dc:title>
  <dc:creator>Mark Stares</dc:creator>
  <cp:lastModifiedBy>Anne Whitacre</cp:lastModifiedBy>
  <cp:revision>10</cp:revision>
  <dcterms:created xsi:type="dcterms:W3CDTF">2023-04-20T10:20:01Z</dcterms:created>
  <dcterms:modified xsi:type="dcterms:W3CDTF">2024-03-19T19:30:38Z</dcterms:modified>
</cp:coreProperties>
</file>