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3" r:id="rId3"/>
    <p:sldId id="262" r:id="rId4"/>
    <p:sldId id="267" r:id="rId5"/>
    <p:sldId id="268" r:id="rId6"/>
    <p:sldId id="269" r:id="rId7"/>
    <p:sldId id="270" r:id="rId8"/>
    <p:sldId id="264" r:id="rId9"/>
    <p:sldId id="272" r:id="rId10"/>
    <p:sldId id="271" r:id="rId11"/>
    <p:sldId id="273" r:id="rId12"/>
    <p:sldId id="265" r:id="rId13"/>
    <p:sldId id="274" r:id="rId14"/>
    <p:sldId id="275" r:id="rId15"/>
    <p:sldId id="266" r:id="rId16"/>
    <p:sldId id="276" r:id="rId17"/>
  </p:sldIdLst>
  <p:sldSz cx="9144000" cy="6858000" type="screen4x3"/>
  <p:notesSz cx="6781800" cy="9912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  <a:srgbClr val="000E2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28DA7-352F-48BB-B616-4F9A07E09558}" type="datetimeFigureOut">
              <a:rPr lang="en-GB" smtClean="0"/>
              <a:pPr/>
              <a:t>14/04/2015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15012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1" y="9415012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6CBC4-283D-4169-BDC7-6F83B7CC51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447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5CB83-D446-4902-9B76-E2A653A524A3}" type="datetimeFigureOut">
              <a:rPr lang="en-GB" smtClean="0"/>
              <a:pPr/>
              <a:t>14/04/2015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2950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708366"/>
            <a:ext cx="5425440" cy="44605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15012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1" y="9415012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46CA8-FF01-4CD4-979E-2DBBEF27D2B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8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To enable people to better understand the implications of a decision or viewpoint in terms of the direct and indirect impacts.</a:t>
            </a:r>
          </a:p>
          <a:p>
            <a:pPr lvl="0"/>
            <a:r>
              <a:rPr lang="en-GB" dirty="0" smtClean="0"/>
              <a:t>To enable people to engage on issues across a variety of scales and not just one; e.g. the sub regional.</a:t>
            </a:r>
          </a:p>
          <a:p>
            <a:pPr lvl="0"/>
            <a:r>
              <a:rPr lang="en-GB" dirty="0" smtClean="0"/>
              <a:t>To enable more effective consideration of strategic planning issues particularly with regard to local plan making and consultation.</a:t>
            </a:r>
          </a:p>
          <a:p>
            <a:pPr lvl="0"/>
            <a:r>
              <a:rPr lang="en-GB" dirty="0" smtClean="0"/>
              <a:t>To engage with both usual and unusual suspects.</a:t>
            </a:r>
          </a:p>
          <a:p>
            <a:pPr lvl="0"/>
            <a:r>
              <a:rPr lang="en-GB" dirty="0" smtClean="0"/>
              <a:t>To use engagement as a deliberative process rather than as a one off tick box and to use the results to inform policy processes and decision making. </a:t>
            </a:r>
          </a:p>
          <a:p>
            <a:pPr lvl="0"/>
            <a:r>
              <a:rPr lang="en-GB" dirty="0" smtClean="0"/>
              <a:t>To provide enough good information and evidence for people to be confident to become engaged.</a:t>
            </a:r>
          </a:p>
          <a:p>
            <a:pPr lvl="0"/>
            <a:r>
              <a:rPr lang="en-GB" dirty="0" smtClean="0"/>
              <a:t>To provide a safe environment for more sensitive discussions to help overcome trust and language deficit issues from competing parties and the media.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46CA8-FF01-4CD4-979E-2DBBEF27D2B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69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239A-C7B6-47A0-ACE6-740B5A8B6F34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67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EA7A-0C55-4852-AA2B-1E08F3EE0929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48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A08-A347-4888-9321-E0833A236976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03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dirty="0" smtClean="0"/>
              <a:t>5085 Plan &amp; Dev </a:t>
            </a:r>
            <a:r>
              <a:rPr lang="en-GB" altLang="en-US" dirty="0" err="1" smtClean="0"/>
              <a:t>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AAD4-C516-4940-A404-79C55DEF40AE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3704" y="6165304"/>
            <a:ext cx="802432" cy="365125"/>
          </a:xfrm>
        </p:spPr>
        <p:txBody>
          <a:bodyPr/>
          <a:lstStyle>
            <a:lvl1pPr>
              <a:defRPr sz="3200">
                <a:solidFill>
                  <a:srgbClr val="001642"/>
                </a:solidFill>
              </a:defRPr>
            </a:lvl1pPr>
          </a:lstStyle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BCU new logo.jpg"/>
          <p:cNvPicPr>
            <a:picLocks noChangeAspect="1"/>
          </p:cNvPicPr>
          <p:nvPr userDrawn="1"/>
        </p:nvPicPr>
        <p:blipFill>
          <a:blip r:embed="rId2" cstate="print"/>
          <a:srcRect r="71183"/>
          <a:stretch>
            <a:fillRect/>
          </a:stretch>
        </p:blipFill>
        <p:spPr>
          <a:xfrm>
            <a:off x="7500958" y="142852"/>
            <a:ext cx="1419204" cy="136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2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2FD9-70F3-4341-A52B-B5BCBF672C57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40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E8FA-5DDC-4895-92DD-6B388269E331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00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F06C-319B-4D12-B09D-07EEDDBF39AF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19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C0-1D5F-401A-B342-3896779C479F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64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BD7F-948E-4136-85BA-ACB588A3588B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80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C567-D3A0-4B0D-ADB7-7FF7FF0A0186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34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9D8D-FE02-4A8C-A4EA-1CCA12721D48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26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83595-B422-4A99-A84C-19CC59C76883}" type="datetime1">
              <a:rPr lang="en-GB" smtClean="0"/>
              <a:t>14/04/2015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799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4008" y="6356350"/>
            <a:ext cx="802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BCU new 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715040" y="5882523"/>
            <a:ext cx="3357554" cy="93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9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53244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learnt and where next for </a:t>
            </a:r>
            <a:r>
              <a:rPr lang="en-GB" b="1" dirty="0" err="1" smtClean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Rufopoly</a:t>
            </a:r>
            <a:endParaRPr lang="en-GB" b="1" dirty="0">
              <a:solidFill>
                <a:srgbClr val="0016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Blurp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172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Weaknesses 2/2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/>
          </a:bodyPr>
          <a:lstStyle/>
          <a:p>
            <a:r>
              <a:rPr lang="en-GB" dirty="0" smtClean="0"/>
              <a:t>Cross-cutting themes currently weak</a:t>
            </a:r>
          </a:p>
          <a:p>
            <a:r>
              <a:rPr lang="en-GB" dirty="0" smtClean="0"/>
              <a:t>Long and complicated questions; limited</a:t>
            </a:r>
          </a:p>
          <a:p>
            <a:r>
              <a:rPr lang="en-GB" dirty="0" smtClean="0"/>
              <a:t>Lack of capturing player’s view at outset</a:t>
            </a:r>
          </a:p>
          <a:p>
            <a:r>
              <a:rPr lang="en-GB" dirty="0" smtClean="0"/>
              <a:t>Facilitation and notation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653136"/>
            <a:ext cx="748883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1642"/>
                </a:solidFill>
                <a:latin typeface="Trebuchet MS" panose="020B0603020202020204" pitchFamily="34" charset="0"/>
              </a:rPr>
              <a:t>“Writing down opinions and answers took time and slowed down the dynamic of the game</a:t>
            </a:r>
            <a:r>
              <a:rPr lang="en-GB" sz="2400" i="1" dirty="0" smtClean="0">
                <a:solidFill>
                  <a:srgbClr val="001642"/>
                </a:solidFill>
                <a:latin typeface="Trebuchet MS" panose="020B0603020202020204" pitchFamily="34" charset="0"/>
              </a:rPr>
              <a:t>.”</a:t>
            </a:r>
            <a:endParaRPr lang="en-GB" sz="2400" i="1" dirty="0">
              <a:solidFill>
                <a:srgbClr val="00164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2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300" i="1" dirty="0" smtClean="0">
                <a:latin typeface="Trebuchet MS" panose="020B0603020202020204" pitchFamily="34" charset="0"/>
              </a:rPr>
              <a:t>“… in </a:t>
            </a:r>
            <a:r>
              <a:rPr lang="en-GB" sz="3300" i="1" dirty="0">
                <a:latin typeface="Trebuchet MS" panose="020B0603020202020204" pitchFamily="34" charset="0"/>
              </a:rPr>
              <a:t>the Swedish version, we have reduced </a:t>
            </a:r>
            <a:r>
              <a:rPr lang="en-GB" sz="3300" i="1" dirty="0" smtClean="0">
                <a:latin typeface="Trebuchet MS" panose="020B0603020202020204" pitchFamily="34" charset="0"/>
              </a:rPr>
              <a:t/>
            </a:r>
            <a:br>
              <a:rPr lang="en-GB" sz="3300" i="1" dirty="0" smtClean="0">
                <a:latin typeface="Trebuchet MS" panose="020B0603020202020204" pitchFamily="34" charset="0"/>
              </a:rPr>
            </a:br>
            <a:r>
              <a:rPr lang="en-GB" sz="3300" i="1" dirty="0" smtClean="0">
                <a:latin typeface="Trebuchet MS" panose="020B0603020202020204" pitchFamily="34" charset="0"/>
              </a:rPr>
              <a:t>the </a:t>
            </a:r>
            <a:r>
              <a:rPr lang="en-GB" sz="3300" i="1" dirty="0">
                <a:latin typeface="Trebuchet MS" panose="020B0603020202020204" pitchFamily="34" charset="0"/>
              </a:rPr>
              <a:t>information to a minimum. Also, we have removed the four themes (long-termism etc.) in order to make the game easier to grasp</a:t>
            </a:r>
            <a:r>
              <a:rPr lang="en-GB" sz="3300" i="1" dirty="0" smtClean="0">
                <a:latin typeface="Trebuchet MS" panose="020B0603020202020204" pitchFamily="34" charset="0"/>
              </a:rPr>
              <a:t>.”</a:t>
            </a:r>
          </a:p>
          <a:p>
            <a:pPr marL="0" indent="0">
              <a:buNone/>
            </a:pPr>
            <a:endParaRPr lang="en-GB" sz="3300" i="1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3300" i="1" dirty="0" smtClean="0">
                <a:latin typeface="Trebuchet MS" panose="020B0603020202020204" pitchFamily="34" charset="0"/>
              </a:rPr>
              <a:t>“The </a:t>
            </a:r>
            <a:r>
              <a:rPr lang="en-GB" sz="3300" i="1" dirty="0">
                <a:latin typeface="Trebuchet MS" panose="020B0603020202020204" pitchFamily="34" charset="0"/>
              </a:rPr>
              <a:t>questions were in some cases complicated and related to complicated situations that were sometimes unknown to the players</a:t>
            </a:r>
            <a:r>
              <a:rPr lang="en-GB" sz="3300" i="1" dirty="0" smtClean="0">
                <a:latin typeface="Trebuchet MS" panose="020B0603020202020204" pitchFamily="34" charset="0"/>
              </a:rPr>
              <a:t>.”</a:t>
            </a:r>
          </a:p>
          <a:p>
            <a:pPr marL="0" indent="0">
              <a:buNone/>
            </a:pPr>
            <a:endParaRPr lang="en-GB" sz="3300" i="1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3300" i="1" dirty="0">
                <a:latin typeface="Trebuchet MS" panose="020B0603020202020204" pitchFamily="34" charset="0"/>
              </a:rPr>
              <a:t>“The only limitation is that it needs to be facilitated by an expert and can only be done in a physical form, which limits the extent to which it can be played</a:t>
            </a:r>
            <a:r>
              <a:rPr lang="en-GB" sz="3300" i="1" dirty="0" smtClean="0">
                <a:latin typeface="Trebuchet MS" panose="020B0603020202020204" pitchFamily="34" charset="0"/>
              </a:rPr>
              <a:t>.”</a:t>
            </a:r>
          </a:p>
          <a:p>
            <a:pPr marL="0" indent="0">
              <a:buNone/>
            </a:pPr>
            <a:endParaRPr lang="en-GB" i="1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i="1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69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GB" dirty="0" smtClean="0"/>
              <a:t>Adaptable </a:t>
            </a:r>
            <a:r>
              <a:rPr lang="en-GB" sz="2400" dirty="0" smtClean="0"/>
              <a:t>(e.g. </a:t>
            </a:r>
            <a:r>
              <a:rPr lang="en-GB" sz="2400" dirty="0" err="1" smtClean="0"/>
              <a:t>Plainsopoly</a:t>
            </a:r>
            <a:r>
              <a:rPr lang="en-GB" sz="2400" dirty="0" smtClean="0"/>
              <a:t>, SDNP </a:t>
            </a:r>
            <a:r>
              <a:rPr lang="en-GB" sz="2400" dirty="0" err="1" smtClean="0"/>
              <a:t>Rufopoly</a:t>
            </a:r>
            <a:r>
              <a:rPr lang="en-GB" sz="2400" dirty="0" smtClean="0"/>
              <a:t>, Swedish </a:t>
            </a:r>
            <a:r>
              <a:rPr lang="en-GB" sz="2400" dirty="0" err="1" smtClean="0"/>
              <a:t>Rufopoly</a:t>
            </a:r>
            <a:r>
              <a:rPr lang="en-GB" sz="2400" dirty="0" smtClean="0"/>
              <a:t>) </a:t>
            </a:r>
            <a:r>
              <a:rPr lang="en-GB" dirty="0" smtClean="0"/>
              <a:t>- how can this be made easier?</a:t>
            </a:r>
          </a:p>
          <a:p>
            <a:r>
              <a:rPr lang="en-GB" dirty="0" smtClean="0"/>
              <a:t>Wider range of questions?</a:t>
            </a:r>
          </a:p>
          <a:p>
            <a:r>
              <a:rPr lang="en-GB" dirty="0" smtClean="0"/>
              <a:t>Chance cards and elements of surprise?</a:t>
            </a:r>
          </a:p>
          <a:p>
            <a:r>
              <a:rPr lang="en-GB" dirty="0" smtClean="0"/>
              <a:t>Specific role play options?</a:t>
            </a:r>
          </a:p>
          <a:p>
            <a:r>
              <a:rPr lang="en-GB" dirty="0" smtClean="0"/>
              <a:t>Decision-making trail – accountability?</a:t>
            </a:r>
          </a:p>
          <a:p>
            <a:r>
              <a:rPr lang="en-GB" dirty="0" smtClean="0"/>
              <a:t>Location, </a:t>
            </a:r>
            <a:r>
              <a:rPr lang="en-GB" sz="2000" dirty="0" smtClean="0"/>
              <a:t>location,</a:t>
            </a:r>
            <a:r>
              <a:rPr lang="en-GB" dirty="0" smtClean="0"/>
              <a:t> </a:t>
            </a:r>
            <a:r>
              <a:rPr lang="en-GB" sz="1400" dirty="0" smtClean="0"/>
              <a:t>location</a:t>
            </a:r>
            <a:r>
              <a:rPr lang="en-GB" dirty="0" smtClean="0"/>
              <a:t>? Generic templates or add-your-own? Scales?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43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Bear in mind…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Limited time</a:t>
            </a:r>
          </a:p>
          <a:p>
            <a:r>
              <a:rPr lang="en-GB" dirty="0" smtClean="0"/>
              <a:t>Limited funding</a:t>
            </a:r>
          </a:p>
          <a:p>
            <a:r>
              <a:rPr lang="en-GB" dirty="0" smtClean="0"/>
              <a:t>Greatest impact / potential use</a:t>
            </a:r>
          </a:p>
          <a:p>
            <a:r>
              <a:rPr lang="en-GB" dirty="0" smtClean="0"/>
              <a:t>Accessibility</a:t>
            </a:r>
          </a:p>
          <a:p>
            <a:r>
              <a:rPr lang="en-GB" dirty="0" smtClean="0"/>
              <a:t>RELEVANT FOR YOU and colleagues…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26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Needs identified 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U</a:t>
            </a:r>
            <a:r>
              <a:rPr lang="en-GB" dirty="0" smtClean="0"/>
              <a:t>nderstand </a:t>
            </a:r>
            <a:r>
              <a:rPr lang="en-GB" dirty="0"/>
              <a:t>the implications of a decision or </a:t>
            </a:r>
            <a:r>
              <a:rPr lang="en-GB" dirty="0" smtClean="0"/>
              <a:t>viewpoint</a:t>
            </a:r>
            <a:endParaRPr lang="en-GB" dirty="0"/>
          </a:p>
          <a:p>
            <a:pPr lvl="0"/>
            <a:r>
              <a:rPr lang="en-GB" dirty="0"/>
              <a:t>C</a:t>
            </a:r>
            <a:r>
              <a:rPr lang="en-GB" dirty="0" smtClean="0"/>
              <a:t>onsider </a:t>
            </a:r>
            <a:r>
              <a:rPr lang="en-GB" dirty="0"/>
              <a:t>issues across a variety of scales and not just </a:t>
            </a:r>
            <a:r>
              <a:rPr lang="en-GB" dirty="0" smtClean="0"/>
              <a:t>one</a:t>
            </a:r>
            <a:endParaRPr lang="en-GB" dirty="0"/>
          </a:p>
          <a:p>
            <a:pPr lvl="0"/>
            <a:r>
              <a:rPr lang="en-GB" dirty="0" smtClean="0"/>
              <a:t>Facilitate effective </a:t>
            </a:r>
            <a:r>
              <a:rPr lang="en-GB" dirty="0"/>
              <a:t>consideration of strategic planning </a:t>
            </a:r>
            <a:r>
              <a:rPr lang="en-GB" dirty="0" smtClean="0"/>
              <a:t>issues</a:t>
            </a:r>
            <a:endParaRPr lang="en-GB" dirty="0"/>
          </a:p>
          <a:p>
            <a:pPr lvl="0"/>
            <a:r>
              <a:rPr lang="en-GB" dirty="0"/>
              <a:t>E</a:t>
            </a:r>
            <a:r>
              <a:rPr lang="en-GB" smtClean="0"/>
              <a:t>ngage </a:t>
            </a:r>
            <a:r>
              <a:rPr lang="en-GB" dirty="0"/>
              <a:t>with both usual and unusual </a:t>
            </a:r>
            <a:r>
              <a:rPr lang="en-GB" dirty="0" smtClean="0"/>
              <a:t>suspects</a:t>
            </a:r>
            <a:endParaRPr lang="en-GB" dirty="0"/>
          </a:p>
          <a:p>
            <a:pPr lvl="0"/>
            <a:r>
              <a:rPr lang="en-GB" dirty="0" smtClean="0"/>
              <a:t>Become part of deliberative </a:t>
            </a:r>
            <a:r>
              <a:rPr lang="en-GB" dirty="0"/>
              <a:t>process </a:t>
            </a:r>
            <a:r>
              <a:rPr lang="en-GB" dirty="0" smtClean="0"/>
              <a:t>to </a:t>
            </a:r>
            <a:r>
              <a:rPr lang="en-GB" dirty="0"/>
              <a:t>inform policy processes and decision </a:t>
            </a:r>
            <a:r>
              <a:rPr lang="en-GB" dirty="0" smtClean="0"/>
              <a:t>making</a:t>
            </a:r>
            <a:endParaRPr lang="en-GB" dirty="0"/>
          </a:p>
          <a:p>
            <a:pPr lvl="0"/>
            <a:r>
              <a:rPr lang="en-GB" dirty="0" smtClean="0"/>
              <a:t>Provide </a:t>
            </a:r>
            <a:r>
              <a:rPr lang="en-GB" dirty="0"/>
              <a:t>enough good information and evidence for people to be confident to become </a:t>
            </a:r>
            <a:r>
              <a:rPr lang="en-GB" dirty="0" smtClean="0"/>
              <a:t>engaged</a:t>
            </a:r>
            <a:endParaRPr lang="en-GB" dirty="0"/>
          </a:p>
          <a:p>
            <a:pPr lvl="0"/>
            <a:r>
              <a:rPr lang="en-GB" dirty="0" smtClean="0"/>
              <a:t>Retain </a:t>
            </a:r>
            <a:r>
              <a:rPr lang="en-GB" dirty="0"/>
              <a:t>safe environment </a:t>
            </a:r>
            <a:r>
              <a:rPr lang="en-GB" dirty="0" smtClean="0"/>
              <a:t>feel for </a:t>
            </a:r>
            <a:r>
              <a:rPr lang="en-GB" dirty="0"/>
              <a:t>more sensitive discussions to help overcome trust and language deficit issues from competing parties and the </a:t>
            </a:r>
            <a:r>
              <a:rPr lang="en-GB" dirty="0" smtClean="0"/>
              <a:t>media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647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</a:t>
            </a:r>
            <a:r>
              <a:rPr lang="en-GB" dirty="0" smtClean="0"/>
              <a:t>routes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Partner / end-user specific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Web portal with game resources and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‘Wicked’ issues and involving unusual suspects (discursive exploring and testing)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491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</a:t>
            </a:r>
            <a:r>
              <a:rPr lang="en-GB" dirty="0" smtClean="0"/>
              <a:t>routes 2/2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GB" dirty="0"/>
              <a:t>Downloadable game with option to design own questions and board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Winner incentive based on expert-informed reference cards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>
                <a:solidFill>
                  <a:srgbClr val="0070C0"/>
                </a:solidFill>
              </a:rPr>
              <a:t>Any new </a:t>
            </a:r>
            <a:r>
              <a:rPr lang="en-GB" dirty="0" smtClean="0">
                <a:solidFill>
                  <a:srgbClr val="0070C0"/>
                </a:solidFill>
              </a:rPr>
              <a:t>suggestion(s)?</a:t>
            </a:r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49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GB" dirty="0" smtClean="0"/>
              <a:t>Strengths</a:t>
            </a:r>
          </a:p>
          <a:p>
            <a:r>
              <a:rPr lang="en-GB" dirty="0" smtClean="0"/>
              <a:t>Weaknesses</a:t>
            </a:r>
          </a:p>
          <a:p>
            <a:r>
              <a:rPr lang="en-GB" dirty="0" smtClean="0"/>
              <a:t>Opportunities </a:t>
            </a:r>
            <a:br>
              <a:rPr lang="en-GB" dirty="0" smtClean="0"/>
            </a:br>
            <a:r>
              <a:rPr lang="en-GB" sz="2400" dirty="0" smtClean="0"/>
              <a:t>(and boundaries)</a:t>
            </a:r>
          </a:p>
          <a:p>
            <a:r>
              <a:rPr lang="en-GB" dirty="0" smtClean="0"/>
              <a:t>Possibilities for future development </a:t>
            </a:r>
            <a:br>
              <a:rPr lang="en-GB" dirty="0" smtClean="0"/>
            </a:br>
            <a:r>
              <a:rPr lang="en-GB" sz="2400" dirty="0" smtClean="0"/>
              <a:t>(stimulus for discussion rather than set list!)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44824"/>
            <a:ext cx="3672408" cy="207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6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Key Strengths 1/3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Physical game, realistic range of </a:t>
            </a:r>
            <a:r>
              <a:rPr lang="en-GB" dirty="0" smtClean="0"/>
              <a:t>relevant (to most) </a:t>
            </a:r>
            <a:r>
              <a:rPr lang="en-GB" dirty="0" smtClean="0"/>
              <a:t>spatial planning challenges</a:t>
            </a:r>
          </a:p>
          <a:p>
            <a:r>
              <a:rPr lang="en-GB" dirty="0" smtClean="0"/>
              <a:t>Group aspect – forum for open discussion</a:t>
            </a:r>
          </a:p>
          <a:p>
            <a:r>
              <a:rPr lang="en-GB" dirty="0" smtClean="0"/>
              <a:t>Safe hypothetical space: engaging, not threatening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7112"/>
            <a:ext cx="38862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6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505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>
                <a:latin typeface="Trebuchet MS" panose="020B0603020202020204" pitchFamily="34" charset="0"/>
              </a:rPr>
              <a:t>“It creates a positive atmosphere for </a:t>
            </a:r>
            <a:r>
              <a:rPr lang="en-GB" i="1" dirty="0" smtClean="0">
                <a:latin typeface="Trebuchet MS" panose="020B0603020202020204" pitchFamily="34" charset="0"/>
              </a:rPr>
              <a:t/>
            </a:r>
            <a:br>
              <a:rPr lang="en-GB" i="1" dirty="0" smtClean="0">
                <a:latin typeface="Trebuchet MS" panose="020B0603020202020204" pitchFamily="34" charset="0"/>
              </a:rPr>
            </a:br>
            <a:r>
              <a:rPr lang="en-GB" i="1" dirty="0" smtClean="0">
                <a:latin typeface="Trebuchet MS" panose="020B0603020202020204" pitchFamily="34" charset="0"/>
              </a:rPr>
              <a:t>good </a:t>
            </a:r>
            <a:r>
              <a:rPr lang="en-GB" i="1" dirty="0">
                <a:latin typeface="Trebuchet MS" panose="020B0603020202020204" pitchFamily="34" charset="0"/>
              </a:rPr>
              <a:t>discussion and dialogue</a:t>
            </a:r>
            <a:r>
              <a:rPr lang="en-GB" i="1" dirty="0" smtClean="0">
                <a:latin typeface="Trebuchet MS" panose="020B0603020202020204" pitchFamily="34" charset="0"/>
              </a:rPr>
              <a:t>.”</a:t>
            </a:r>
          </a:p>
          <a:p>
            <a:pPr marL="0" indent="0">
              <a:buNone/>
            </a:pPr>
            <a:endParaRPr lang="en-GB" i="1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latin typeface="Trebuchet MS" panose="020B0603020202020204" pitchFamily="34" charset="0"/>
              </a:rPr>
              <a:t>“</a:t>
            </a:r>
            <a:r>
              <a:rPr lang="en-GB" i="1" dirty="0">
                <a:latin typeface="Trebuchet MS" panose="020B0603020202020204" pitchFamily="34" charset="0"/>
              </a:rPr>
              <a:t>The complexity of the landscape is not constructed (so people come to realize how messy the urban fringe is), and yet it is an anonymous place which opens up for a more generous debate on general principles</a:t>
            </a:r>
            <a:r>
              <a:rPr lang="en-GB" i="1" dirty="0" smtClean="0">
                <a:latin typeface="Trebuchet MS" panose="020B0603020202020204" pitchFamily="34" charset="0"/>
              </a:rPr>
              <a:t>.”</a:t>
            </a:r>
          </a:p>
          <a:p>
            <a:pPr marL="0" indent="0">
              <a:buNone/>
            </a:pPr>
            <a:endParaRPr lang="en-GB" i="1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latin typeface="Trebuchet MS" panose="020B0603020202020204" pitchFamily="34" charset="0"/>
              </a:rPr>
              <a:t>“… an </a:t>
            </a:r>
            <a:r>
              <a:rPr lang="en-GB" i="1" dirty="0">
                <a:latin typeface="Trebuchet MS" panose="020B0603020202020204" pitchFamily="34" charset="0"/>
              </a:rPr>
              <a:t>exercise that requires </a:t>
            </a:r>
            <a:r>
              <a:rPr lang="en-GB" i="1" dirty="0" smtClean="0">
                <a:latin typeface="Trebuchet MS" panose="020B0603020202020204" pitchFamily="34" charset="0"/>
              </a:rPr>
              <a:t>[players] </a:t>
            </a:r>
            <a:r>
              <a:rPr lang="en-GB" i="1" dirty="0">
                <a:latin typeface="Trebuchet MS" panose="020B0603020202020204" pitchFamily="34" charset="0"/>
              </a:rPr>
              <a:t>to think from an interdisciplinary and less parochial perspective.</a:t>
            </a:r>
            <a:r>
              <a:rPr lang="en-GB" i="1" dirty="0" smtClean="0">
                <a:latin typeface="Trebuchet MS" panose="020B0603020202020204" pitchFamily="34" charset="0"/>
              </a:rPr>
              <a:t>”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Key Strengths 2/3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64" y="4160873"/>
            <a:ext cx="3886200" cy="2190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12777"/>
            <a:ext cx="82296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Think outside </a:t>
            </a:r>
            <a:r>
              <a:rPr lang="en-GB" dirty="0"/>
              <a:t>usual ‘box</a:t>
            </a:r>
            <a:r>
              <a:rPr lang="en-GB" dirty="0" smtClean="0"/>
              <a:t>’ - new challenges, different thoughts and new perspectives</a:t>
            </a:r>
          </a:p>
          <a:p>
            <a:r>
              <a:rPr lang="en-GB" dirty="0" smtClean="0"/>
              <a:t>Visioning – reflection</a:t>
            </a:r>
          </a:p>
          <a:p>
            <a:r>
              <a:rPr lang="en-GB" dirty="0" smtClean="0"/>
              <a:t>Easy and educational; helps develop skills</a:t>
            </a:r>
            <a:r>
              <a:rPr lang="en-GB" dirty="0"/>
              <a:t> </a:t>
            </a:r>
            <a:r>
              <a:rPr lang="en-GB" sz="2400" dirty="0" smtClean="0"/>
              <a:t>e.g. discussion, conflict management, justifying opinions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3528" y="4149081"/>
            <a:ext cx="4032448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1642"/>
                </a:solidFill>
                <a:latin typeface="Trebuchet MS" panose="020B0603020202020204" pitchFamily="34" charset="0"/>
              </a:rPr>
              <a:t>“</a:t>
            </a:r>
            <a:r>
              <a:rPr lang="en-GB" i="1" dirty="0" err="1">
                <a:solidFill>
                  <a:srgbClr val="001642"/>
                </a:solidFill>
                <a:latin typeface="Trebuchet MS" panose="020B0603020202020204" pitchFamily="34" charset="0"/>
              </a:rPr>
              <a:t>Rufopoly</a:t>
            </a:r>
            <a:r>
              <a:rPr lang="en-GB" i="1" dirty="0">
                <a:solidFill>
                  <a:srgbClr val="001642"/>
                </a:solidFill>
                <a:latin typeface="Trebuchet MS" panose="020B0603020202020204" pitchFamily="34" charset="0"/>
              </a:rPr>
              <a:t> could definitely be used in teaching situations to highlight and discuss some problems in relation to planning and decision making. - A fun way to get an understanding of and discussing processes.”</a:t>
            </a:r>
          </a:p>
        </p:txBody>
      </p:sp>
    </p:spTree>
    <p:extLst>
      <p:ext uri="{BB962C8B-B14F-4D97-AF65-F5344CB8AC3E}">
        <p14:creationId xmlns:p14="http://schemas.microsoft.com/office/powerpoint/2010/main" val="205643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12972"/>
            <a:ext cx="8568952" cy="50734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>
                <a:latin typeface="Trebuchet MS" panose="020B0603020202020204" pitchFamily="34" charset="0"/>
                <a:cs typeface="Browallia New" panose="020B0604020202020204" pitchFamily="34" charset="-34"/>
              </a:rPr>
              <a:t>“While playing a game people are </a:t>
            </a:r>
            <a:r>
              <a:rPr lang="en-GB" i="1" dirty="0" smtClean="0">
                <a:latin typeface="Trebuchet MS" panose="020B0603020202020204" pitchFamily="34" charset="0"/>
                <a:cs typeface="Browallia New" panose="020B0604020202020204" pitchFamily="34" charset="-34"/>
              </a:rPr>
              <a:t/>
            </a:r>
            <a:br>
              <a:rPr lang="en-GB" i="1" dirty="0" smtClean="0">
                <a:latin typeface="Trebuchet MS" panose="020B0603020202020204" pitchFamily="34" charset="0"/>
                <a:cs typeface="Browallia New" panose="020B0604020202020204" pitchFamily="34" charset="-34"/>
              </a:rPr>
            </a:br>
            <a:r>
              <a:rPr lang="en-GB" i="1" dirty="0" smtClean="0">
                <a:latin typeface="Trebuchet MS" panose="020B0603020202020204" pitchFamily="34" charset="0"/>
                <a:cs typeface="Browallia New" panose="020B0604020202020204" pitchFamily="34" charset="-34"/>
              </a:rPr>
              <a:t>open </a:t>
            </a:r>
            <a:r>
              <a:rPr lang="en-GB" i="1" dirty="0">
                <a:latin typeface="Trebuchet MS" panose="020B0603020202020204" pitchFamily="34" charset="0"/>
                <a:cs typeface="Browallia New" panose="020B0604020202020204" pitchFamily="34" charset="-34"/>
              </a:rPr>
              <a:t>to </a:t>
            </a:r>
            <a:r>
              <a:rPr lang="en-GB" i="1" dirty="0" smtClean="0">
                <a:latin typeface="Trebuchet MS" panose="020B0603020202020204" pitchFamily="34" charset="0"/>
                <a:cs typeface="Browallia New" panose="020B0604020202020204" pitchFamily="34" charset="-34"/>
              </a:rPr>
              <a:t>trying </a:t>
            </a:r>
            <a:r>
              <a:rPr lang="en-GB" i="1" dirty="0">
                <a:latin typeface="Trebuchet MS" panose="020B0603020202020204" pitchFamily="34" charset="0"/>
                <a:cs typeface="Browallia New" panose="020B0604020202020204" pitchFamily="34" charset="-34"/>
              </a:rPr>
              <a:t>out different ways of thinking.  It gets them out of their normal working mind set and allows them safe space to experiment</a:t>
            </a:r>
            <a:r>
              <a:rPr lang="en-GB" i="1" dirty="0" smtClean="0">
                <a:latin typeface="Trebuchet MS" panose="020B0603020202020204" pitchFamily="34" charset="0"/>
                <a:cs typeface="Browallia New" panose="020B0604020202020204" pitchFamily="34" charset="-34"/>
              </a:rPr>
              <a:t>.”</a:t>
            </a:r>
          </a:p>
          <a:p>
            <a:pPr marL="0" indent="0">
              <a:buNone/>
            </a:pPr>
            <a:endParaRPr lang="en-GB" i="1" dirty="0">
              <a:latin typeface="Trebuchet MS" panose="020B0603020202020204" pitchFamily="34" charset="0"/>
              <a:cs typeface="Browallia New" panose="020B0604020202020204" pitchFamily="34" charset="-34"/>
            </a:endParaRPr>
          </a:p>
          <a:p>
            <a:pPr marL="0" indent="0">
              <a:buNone/>
            </a:pPr>
            <a:r>
              <a:rPr lang="en-GB" i="1" dirty="0" smtClean="0">
                <a:latin typeface="Trebuchet MS" panose="020B0603020202020204" pitchFamily="34" charset="0"/>
                <a:cs typeface="Browallia New" panose="020B0604020202020204" pitchFamily="34" charset="-34"/>
              </a:rPr>
              <a:t>“… it </a:t>
            </a:r>
            <a:r>
              <a:rPr lang="en-GB" i="1" dirty="0">
                <a:latin typeface="Trebuchet MS" panose="020B0603020202020204" pitchFamily="34" charset="0"/>
                <a:cs typeface="Browallia New" panose="020B0604020202020204" pitchFamily="34" charset="-34"/>
              </a:rPr>
              <a:t>was interesting, the negotiation, different thoughts and backgrounds came to the fore there</a:t>
            </a:r>
            <a:r>
              <a:rPr lang="en-GB" i="1" dirty="0" smtClean="0">
                <a:latin typeface="Trebuchet MS" panose="020B0603020202020204" pitchFamily="34" charset="0"/>
                <a:cs typeface="Browallia New" panose="020B0604020202020204" pitchFamily="34" charset="-34"/>
              </a:rPr>
              <a:t>.”</a:t>
            </a:r>
          </a:p>
          <a:p>
            <a:pPr marL="0" indent="0">
              <a:buNone/>
            </a:pPr>
            <a:endParaRPr lang="en-GB" i="1" dirty="0">
              <a:latin typeface="Trebuchet MS" panose="020B0603020202020204" pitchFamily="34" charset="0"/>
              <a:cs typeface="Browallia New" panose="020B0604020202020204" pitchFamily="34" charset="-34"/>
            </a:endParaRPr>
          </a:p>
          <a:p>
            <a:pPr marL="0" indent="0">
              <a:buNone/>
            </a:pPr>
            <a:r>
              <a:rPr lang="en-GB" i="1" dirty="0">
                <a:latin typeface="Trebuchet MS" panose="020B0603020202020204" pitchFamily="34" charset="0"/>
              </a:rPr>
              <a:t>“My decisions are all over the place. Pretty inconsistent for a councillor!”</a:t>
            </a:r>
            <a:endParaRPr lang="en-GB" i="1" dirty="0" smtClean="0">
              <a:latin typeface="Trebuchet MS" panose="020B0603020202020204" pitchFamily="34" charset="0"/>
              <a:cs typeface="Browallia New" panose="020B0604020202020204" pitchFamily="34" charset="-34"/>
            </a:endParaRPr>
          </a:p>
          <a:p>
            <a:pPr marL="0" indent="0">
              <a:buNone/>
            </a:pPr>
            <a:endParaRPr lang="en-GB" i="1" dirty="0" smtClean="0">
              <a:latin typeface="Trebuchet MS" panose="020B0603020202020204" pitchFamily="34" charset="0"/>
              <a:cs typeface="Browallia New" panose="020B0604020202020204" pitchFamily="34" charset="-34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72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Key Strengths 3/3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1277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Flexible and adaptable</a:t>
            </a:r>
          </a:p>
          <a:p>
            <a:pPr lvl="1"/>
            <a:r>
              <a:rPr lang="en-GB" dirty="0" smtClean="0"/>
              <a:t>The rules</a:t>
            </a:r>
          </a:p>
          <a:p>
            <a:pPr lvl="1"/>
            <a:r>
              <a:rPr lang="en-GB" dirty="0" smtClean="0"/>
              <a:t>The degree of group element</a:t>
            </a:r>
          </a:p>
          <a:p>
            <a:pPr lvl="1"/>
            <a:r>
              <a:rPr lang="en-GB" dirty="0" smtClean="0"/>
              <a:t>The adopted roles</a:t>
            </a:r>
          </a:p>
          <a:p>
            <a:pPr lvl="1"/>
            <a:r>
              <a:rPr lang="en-GB" dirty="0" smtClean="0"/>
              <a:t>Time spend playing</a:t>
            </a:r>
          </a:p>
          <a:p>
            <a:pPr lvl="1"/>
            <a:r>
              <a:rPr lang="en-GB" dirty="0" smtClean="0"/>
              <a:t>Questions and board</a:t>
            </a:r>
          </a:p>
          <a:p>
            <a:r>
              <a:rPr lang="en-GB" dirty="0" smtClean="0"/>
              <a:t>Different</a:t>
            </a:r>
            <a:r>
              <a:rPr lang="en-GB" dirty="0"/>
              <a:t> </a:t>
            </a:r>
            <a:r>
              <a:rPr lang="en-GB" dirty="0" smtClean="0"/>
              <a:t>and fun</a:t>
            </a:r>
          </a:p>
          <a:p>
            <a:r>
              <a:rPr lang="en-GB" dirty="0" smtClean="0"/>
              <a:t>Facilitated [Also a weakness!]</a:t>
            </a:r>
          </a:p>
        </p:txBody>
      </p:sp>
    </p:spTree>
    <p:extLst>
      <p:ext uri="{BB962C8B-B14F-4D97-AF65-F5344CB8AC3E}">
        <p14:creationId xmlns:p14="http://schemas.microsoft.com/office/powerpoint/2010/main" val="16547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Weaknesses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Game to what end – purpose?! </a:t>
            </a:r>
          </a:p>
          <a:p>
            <a:pPr lvl="1"/>
            <a:r>
              <a:rPr lang="en-GB" dirty="0" smtClean="0"/>
              <a:t>Process (no mission, lacks knock-on effects)</a:t>
            </a:r>
          </a:p>
          <a:p>
            <a:pPr lvl="1"/>
            <a:r>
              <a:rPr lang="en-GB" dirty="0" smtClean="0"/>
              <a:t>End product / </a:t>
            </a:r>
            <a:r>
              <a:rPr lang="en-GB" dirty="0" smtClean="0"/>
              <a:t>outcome?</a:t>
            </a:r>
            <a:endParaRPr lang="en-GB" dirty="0" smtClean="0"/>
          </a:p>
          <a:p>
            <a:r>
              <a:rPr lang="en-GB" dirty="0" smtClean="0"/>
              <a:t>Lack of accountability. What about equity?</a:t>
            </a:r>
          </a:p>
          <a:p>
            <a:r>
              <a:rPr lang="en-GB" dirty="0"/>
              <a:t>Lack of strategic planning questions</a:t>
            </a:r>
          </a:p>
          <a:p>
            <a:r>
              <a:rPr lang="en-GB" dirty="0" smtClean="0"/>
              <a:t>Limited visual horizon and context</a:t>
            </a:r>
          </a:p>
          <a:p>
            <a:r>
              <a:rPr lang="en-GB" dirty="0" smtClean="0"/>
              <a:t>Lack of political context – power relations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16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 smtClean="0">
                <a:latin typeface="Trebuchet MS" panose="020B0603020202020204" pitchFamily="34" charset="0"/>
              </a:rPr>
              <a:t>“It </a:t>
            </a:r>
            <a:r>
              <a:rPr lang="en-GB" i="1" dirty="0">
                <a:latin typeface="Trebuchet MS" panose="020B0603020202020204" pitchFamily="34" charset="0"/>
              </a:rPr>
              <a:t>was not too clear if the game was played in order to come up with new strategies or just highlighting and discussing different questions in a group</a:t>
            </a:r>
            <a:r>
              <a:rPr lang="en-GB" i="1" dirty="0" smtClean="0">
                <a:latin typeface="Trebuchet MS" panose="020B0603020202020204" pitchFamily="34" charset="0"/>
              </a:rPr>
              <a:t>.”</a:t>
            </a:r>
          </a:p>
          <a:p>
            <a:pPr marL="0" indent="0">
              <a:buNone/>
            </a:pPr>
            <a:endParaRPr lang="en-GB" i="1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latin typeface="Trebuchet MS" panose="020B0603020202020204" pitchFamily="34" charset="0"/>
              </a:rPr>
              <a:t>“It </a:t>
            </a:r>
            <a:r>
              <a:rPr lang="en-GB" i="1" dirty="0">
                <a:latin typeface="Trebuchet MS" panose="020B0603020202020204" pitchFamily="34" charset="0"/>
              </a:rPr>
              <a:t>lacks elements of surprise, change, excitement and maybe competing</a:t>
            </a:r>
            <a:r>
              <a:rPr lang="en-GB" i="1" dirty="0" smtClean="0">
                <a:latin typeface="Trebuchet MS" panose="020B0603020202020204" pitchFamily="34" charset="0"/>
              </a:rPr>
              <a:t>.”</a:t>
            </a:r>
          </a:p>
          <a:p>
            <a:pPr marL="0" indent="0">
              <a:buNone/>
            </a:pPr>
            <a:endParaRPr lang="en-GB" i="1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i="1" dirty="0">
                <a:latin typeface="Trebuchet MS" panose="020B0603020202020204" pitchFamily="34" charset="0"/>
              </a:rPr>
              <a:t>“Questions weren’t often relevant to the ones we have to deal with.”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754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686</Words>
  <Application>Microsoft Office PowerPoint</Application>
  <PresentationFormat>On-screen Show (4:3)</PresentationFormat>
  <Paragraphs>111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Browallia New</vt:lpstr>
      <vt:lpstr>Calibri</vt:lpstr>
      <vt:lpstr>Trebuchet MS</vt:lpstr>
      <vt:lpstr>Office Theme</vt:lpstr>
      <vt:lpstr>Lessons learnt and where next for Rufopoly</vt:lpstr>
      <vt:lpstr>Overview</vt:lpstr>
      <vt:lpstr>Key Strengths 1/3</vt:lpstr>
      <vt:lpstr>PowerPoint Presentation</vt:lpstr>
      <vt:lpstr>Key Strengths 2/3</vt:lpstr>
      <vt:lpstr>PowerPoint Presentation</vt:lpstr>
      <vt:lpstr>Key Strengths 3/3</vt:lpstr>
      <vt:lpstr>Weaknesses 1/2</vt:lpstr>
      <vt:lpstr>PowerPoint Presentation</vt:lpstr>
      <vt:lpstr>Weaknesses 2/2</vt:lpstr>
      <vt:lpstr>PowerPoint Presentation</vt:lpstr>
      <vt:lpstr>Opportunities</vt:lpstr>
      <vt:lpstr>Bear in mind…</vt:lpstr>
      <vt:lpstr>Needs identified so far</vt:lpstr>
      <vt:lpstr>Possible routes 1/2</vt:lpstr>
      <vt:lpstr>Possible routes 2/2</vt:lpstr>
    </vt:vector>
  </TitlesOfParts>
  <Company>Birmingham City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ID110846</dc:creator>
  <cp:lastModifiedBy>Claudia Carter</cp:lastModifiedBy>
  <cp:revision>74</cp:revision>
  <cp:lastPrinted>2014-09-22T08:12:12Z</cp:lastPrinted>
  <dcterms:created xsi:type="dcterms:W3CDTF">2013-03-12T13:27:14Z</dcterms:created>
  <dcterms:modified xsi:type="dcterms:W3CDTF">2015-04-14T08:35:02Z</dcterms:modified>
</cp:coreProperties>
</file>